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0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7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3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9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1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9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33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7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2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0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3829" y="705089"/>
            <a:ext cx="2943325" cy="1659290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ED7D3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CRInfant" panose="02000803050000020003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CRInfant" panose="02000803050000020003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CRInfant" panose="02000803050000020003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What do you know about the Second World War?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How can we learn about the Second World War?  Personal stories.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52126" y="1247351"/>
            <a:ext cx="858915" cy="520700"/>
          </a:xfrm>
          <a:custGeom>
            <a:avLst/>
            <a:gdLst>
              <a:gd name="G0" fmla="+- 15457 0 0"/>
              <a:gd name="G1" fmla="+- 5914 0 0"/>
              <a:gd name="G2" fmla="+- 21600 0 5914"/>
              <a:gd name="G3" fmla="+- 10800 0 5914"/>
              <a:gd name="G4" fmla="+- 21600 0 15457"/>
              <a:gd name="G5" fmla="*/ G4 G3 10800"/>
              <a:gd name="G6" fmla="+- 21600 0 G5"/>
              <a:gd name="T0" fmla="*/ 15457 w 21600"/>
              <a:gd name="T1" fmla="*/ 0 h 21600"/>
              <a:gd name="T2" fmla="*/ 0 w 21600"/>
              <a:gd name="T3" fmla="*/ 10800 h 21600"/>
              <a:gd name="T4" fmla="*/ 1545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57" y="0"/>
                </a:moveTo>
                <a:lnTo>
                  <a:pt x="15457" y="5914"/>
                </a:lnTo>
                <a:lnTo>
                  <a:pt x="3375" y="5914"/>
                </a:lnTo>
                <a:lnTo>
                  <a:pt x="3375" y="15686"/>
                </a:lnTo>
                <a:lnTo>
                  <a:pt x="15457" y="15686"/>
                </a:lnTo>
                <a:lnTo>
                  <a:pt x="1545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914"/>
                </a:moveTo>
                <a:lnTo>
                  <a:pt x="1350" y="15686"/>
                </a:lnTo>
                <a:lnTo>
                  <a:pt x="2700" y="15686"/>
                </a:lnTo>
                <a:lnTo>
                  <a:pt x="2700" y="5914"/>
                </a:lnTo>
                <a:close/>
              </a:path>
              <a:path w="21600" h="21600">
                <a:moveTo>
                  <a:pt x="0" y="5914"/>
                </a:moveTo>
                <a:lnTo>
                  <a:pt x="0" y="15686"/>
                </a:lnTo>
                <a:lnTo>
                  <a:pt x="675" y="15686"/>
                </a:lnTo>
                <a:lnTo>
                  <a:pt x="675" y="5914"/>
                </a:lnTo>
                <a:close/>
              </a:path>
            </a:pathLst>
          </a:custGeom>
          <a:solidFill>
            <a:srgbClr val="993366"/>
          </a:solidFill>
          <a:ln w="25400" algn="ctr">
            <a:solidFill>
              <a:srgbClr val="4D1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 descr="Image result for question 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75956">
            <a:off x="2363409" y="94962"/>
            <a:ext cx="568965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 rot="-742551">
            <a:off x="246928" y="196563"/>
            <a:ext cx="1933575" cy="915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00803050000020003" pitchFamily="2" charset="0"/>
              </a:rPr>
              <a:t>Engage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00803050000020003" pitchFamily="2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15245" y="180475"/>
            <a:ext cx="5330333" cy="6515600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The children will learn about: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English: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Books – 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Crater Lake / </a:t>
            </a:r>
            <a:r>
              <a:rPr lang="en-GB" altLang="en-US" sz="1200" dirty="0">
                <a:solidFill>
                  <a:srgbClr val="000000"/>
                </a:solidFill>
                <a:latin typeface="SassoonPrimaryInfant" pitchFamily="2" charset="0"/>
              </a:rPr>
              <a:t>c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hildren’s choice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Writing - radio broadcasts, description, narratives and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                biographies.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Reading comprehension - we will continue to develop our comprehension skills.</a:t>
            </a:r>
            <a:endParaRPr lang="en-GB" altLang="en-US" sz="1200" dirty="0">
              <a:solidFill>
                <a:srgbClr val="000000"/>
              </a:solidFill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Revision of learning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so far.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History</a:t>
            </a:r>
            <a:r>
              <a:rPr lang="en-GB" altLang="en-US" sz="1200" u="sng" dirty="0" smtClean="0">
                <a:solidFill>
                  <a:srgbClr val="000000"/>
                </a:solidFill>
                <a:latin typeface="SassoonPrimaryInfant" pitchFamily="2" charset="0"/>
              </a:rPr>
              <a:t>, </a:t>
            </a:r>
            <a:r>
              <a:rPr kumimoji="0" lang="en-GB" altLang="en-US" sz="1200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Geography &amp; DT</a:t>
            </a: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: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(Continued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from Spring 2)</a:t>
            </a:r>
            <a:endParaRPr kumimoji="0" lang="en-GB" altLang="en-US" sz="12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The causes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of World War 2.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World War 2 timelines and maps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Important battles - Dunkirk, the Battle of Britain and D-Day.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The Blitz, including maps of cities targeted and evacuation locations.</a:t>
            </a:r>
            <a:endParaRPr lang="en-GB" altLang="en-US" sz="1200" dirty="0">
              <a:solidFill>
                <a:srgbClr val="000000"/>
              </a:solidFill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The Home Front - evacuation, rationing and ‘make do and mend.’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Local history - the effect of World War 2 on Bedford and </a:t>
            </a:r>
            <a:r>
              <a:rPr lang="en-GB" altLang="en-US" sz="1200" dirty="0" err="1" smtClean="0">
                <a:solidFill>
                  <a:srgbClr val="000000"/>
                </a:solidFill>
                <a:latin typeface="SassoonPrimaryInfant" pitchFamily="2" charset="0"/>
              </a:rPr>
              <a:t>Kempston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.</a:t>
            </a:r>
            <a:endParaRPr kumimoji="0" lang="en-GB" altLang="en-US" sz="12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The role of women and other important figures.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The Holocaust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VE Day and the end of the war.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Other areas of learning: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Maths:</a:t>
            </a:r>
            <a:endParaRPr kumimoji="0" lang="en-GB" altLang="en-US" sz="1200" b="0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Ratio &amp; Proportion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                 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Statistics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* Geometry - 2D &amp; 3D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shape        * Revision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* Daily Maths starters will cover areas we have already done, as well as helping  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200" dirty="0">
                <a:solidFill>
                  <a:srgbClr val="000000"/>
                </a:solidFill>
                <a:latin typeface="SassoonPrimaryInfant" pitchFamily="2" charset="0"/>
              </a:rPr>
              <a:t> 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 children to maintain their confidence with their arithmetic skills.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RE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: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What </a:t>
            </a:r>
            <a:r>
              <a:rPr lang="en-GB" altLang="en-US" sz="1200" dirty="0">
                <a:solidFill>
                  <a:srgbClr val="000000"/>
                </a:solidFill>
                <a:latin typeface="SassoonPrimaryInfant" pitchFamily="2" charset="0"/>
              </a:rPr>
              <a:t>helps Hindus as they try to be good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600" dirty="0">
              <a:solidFill>
                <a:srgbClr val="000000"/>
              </a:solidFill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PSHE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: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Relationships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600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u="sng" dirty="0" smtClean="0">
                <a:solidFill>
                  <a:srgbClr val="000000"/>
                </a:solidFill>
                <a:latin typeface="SassoonPrimaryInfant" pitchFamily="2" charset="0"/>
              </a:rPr>
              <a:t>COMPUTING: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  ‘We are Travel Writers’.</a:t>
            </a:r>
            <a:endParaRPr kumimoji="0" lang="en-GB" altLang="en-US" sz="1200" b="0" i="0" u="sng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700" dirty="0">
              <a:solidFill>
                <a:srgbClr val="000000"/>
              </a:solidFill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u="sng" dirty="0">
                <a:solidFill>
                  <a:srgbClr val="000000"/>
                </a:solidFill>
                <a:latin typeface="SassoonPrimaryInfant" pitchFamily="2" charset="0"/>
              </a:rPr>
              <a:t>MFL:</a:t>
            </a:r>
            <a:r>
              <a:rPr lang="en-GB" altLang="en-US" sz="1200" dirty="0">
                <a:solidFill>
                  <a:srgbClr val="000000"/>
                </a:solidFill>
                <a:latin typeface="SassoonPrimaryInfant" pitchFamily="2" charset="0"/>
              </a:rPr>
              <a:t>  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French, taught by Madame </a:t>
            </a:r>
            <a:r>
              <a:rPr lang="en-GB" altLang="en-US" sz="1200" dirty="0" err="1" smtClean="0">
                <a:solidFill>
                  <a:srgbClr val="000000"/>
                </a:solidFill>
                <a:latin typeface="SassoonPrimaryInfant" pitchFamily="2" charset="0"/>
              </a:rPr>
              <a:t>Kahler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.</a:t>
            </a:r>
            <a:endParaRPr kumimoji="0" lang="en-GB" altLang="en-US" sz="12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altLang="en-US" sz="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PE: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Dodgeball and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 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         </a:t>
            </a:r>
            <a:r>
              <a:rPr lang="en-GB" altLang="en-US" sz="1200" u="sng" dirty="0" smtClean="0">
                <a:solidFill>
                  <a:srgbClr val="000000"/>
                </a:solidFill>
                <a:latin typeface="SassoonPrimaryInfant" pitchFamily="2" charset="0"/>
              </a:rPr>
              <a:t>Music:</a:t>
            </a: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 Musician of the Week and Leavers’ Assembly</a:t>
            </a:r>
            <a:endParaRPr lang="en-GB" altLang="en-US" sz="1200" u="sng" dirty="0" smtClean="0">
              <a:solidFill>
                <a:srgbClr val="000000"/>
              </a:solidFill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    </a:t>
            </a:r>
            <a:r>
              <a:rPr kumimoji="0" lang="en-GB" altLang="en-US" sz="1200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Rounders</a:t>
            </a: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</a:rPr>
              <a:t>                           preparation.</a:t>
            </a:r>
            <a:endParaRPr kumimoji="0" lang="en-US" altLang="en-US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1377932">
            <a:off x="8172661" y="511308"/>
            <a:ext cx="1554960" cy="5148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366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3264D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00803050000020003" pitchFamily="2" charset="0"/>
              </a:rPr>
              <a:t>Develop 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73264D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00803050000020003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59126" y="2597696"/>
            <a:ext cx="3640137" cy="1556293"/>
          </a:xfrm>
          <a:prstGeom prst="rect">
            <a:avLst/>
          </a:prstGeom>
          <a:solidFill>
            <a:srgbClr val="FFCCCC"/>
          </a:solidFill>
          <a:ln w="63500" cmpd="thickThin" algn="ctr">
            <a:solidFill>
              <a:srgbClr val="4D1933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SassoonPrimaryInfant" pitchFamily="2" charset="0"/>
              </a:rPr>
              <a:t>Year 6 - </a:t>
            </a:r>
            <a:r>
              <a:rPr lang="en-GB" altLang="en-US" sz="3600" b="1" dirty="0" smtClean="0">
                <a:solidFill>
                  <a:srgbClr val="993366"/>
                </a:solidFill>
                <a:latin typeface="SassoonPrimaryInfant" pitchFamily="2" charset="0"/>
              </a:rPr>
              <a:t>Summer 1</a:t>
            </a:r>
            <a:endParaRPr kumimoji="0" lang="en-GB" altLang="en-US" sz="3600" b="1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SassoonPrimaryInfant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SassoonPrimaryInfant" pitchFamily="2" charset="0"/>
              </a:rPr>
              <a:t>A Child’s War </a:t>
            </a: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SassoonPrimaryInfant" pitchFamily="2" charset="0"/>
              </a:rPr>
              <a:t>(continued)</a:t>
            </a:r>
            <a:endParaRPr kumimoji="0" lang="en-US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WordArt 11"/>
          <p:cNvSpPr>
            <a:spLocks noChangeArrowheads="1" noChangeShapeType="1" noTextEdit="1"/>
          </p:cNvSpPr>
          <p:nvPr/>
        </p:nvSpPr>
        <p:spPr bwMode="auto">
          <a:xfrm rot="20293429">
            <a:off x="4030124" y="5734093"/>
            <a:ext cx="1475784" cy="6138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009999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00803050000020003" pitchFamily="2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53541" y="4481921"/>
            <a:ext cx="3263900" cy="2117824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99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The children will consider what they have learned and use it to support their work in English.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solidFill>
                <a:srgbClr val="000000"/>
              </a:solidFill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dirty="0" smtClean="0">
                <a:solidFill>
                  <a:srgbClr val="000000"/>
                </a:solidFill>
                <a:latin typeface="SassoonPrimaryInfant" pitchFamily="2" charset="0"/>
              </a:rPr>
              <a:t>They will have opportunities to follow their interests and decide how they would like to present what they learn in other areas.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10800000">
            <a:off x="3578256" y="4853007"/>
            <a:ext cx="836990" cy="5508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3366"/>
          </a:solidFill>
          <a:ln w="25400" algn="ctr">
            <a:solidFill>
              <a:srgbClr val="4D1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WordArt 14"/>
          <p:cNvSpPr>
            <a:spLocks noChangeArrowheads="1" noChangeShapeType="1" noTextEdit="1"/>
          </p:cNvSpPr>
          <p:nvPr/>
        </p:nvSpPr>
        <p:spPr bwMode="auto">
          <a:xfrm>
            <a:off x="351279" y="5839096"/>
            <a:ext cx="1377461" cy="5753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00803050000020003" pitchFamily="2" charset="0"/>
              </a:rPr>
              <a:t>Express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99FF33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00803050000020003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493" y="5658790"/>
            <a:ext cx="653098" cy="729484"/>
          </a:xfrm>
          <a:prstGeom prst="rect">
            <a:avLst/>
          </a:prstGeom>
        </p:spPr>
      </p:pic>
      <p:pic>
        <p:nvPicPr>
          <p:cNvPr id="1028" name="Picture 4" descr="Image result for samb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129" y="5128438"/>
            <a:ext cx="1100426" cy="72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7067" t="1982" r="24133" b="2303"/>
          <a:stretch/>
        </p:blipFill>
        <p:spPr>
          <a:xfrm>
            <a:off x="8254365" y="3305701"/>
            <a:ext cx="1242174" cy="96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9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333</Words>
  <Application>Microsoft Office PowerPoint</Application>
  <PresentationFormat>A4 Paper (210x297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SassoonCRInfant</vt:lpstr>
      <vt:lpstr>SassoonPrimaryInfant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Dimbleby</dc:creator>
  <cp:lastModifiedBy>Louise Youngman</cp:lastModifiedBy>
  <cp:revision>38</cp:revision>
  <dcterms:created xsi:type="dcterms:W3CDTF">2018-09-18T20:33:29Z</dcterms:created>
  <dcterms:modified xsi:type="dcterms:W3CDTF">2022-05-13T12:49:59Z</dcterms:modified>
</cp:coreProperties>
</file>