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729A"/>
    <a:srgbClr val="990000"/>
    <a:srgbClr val="7E542A"/>
    <a:srgbClr val="996633"/>
    <a:srgbClr val="CCFFCC"/>
    <a:srgbClr val="FF3399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8BB2-DAAA-4DC2-B55A-5871DBB84A5A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7610A-7E42-4D42-A48F-D0CB413DB0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507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8BB2-DAAA-4DC2-B55A-5871DBB84A5A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7610A-7E42-4D42-A48F-D0CB413DB0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678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8BB2-DAAA-4DC2-B55A-5871DBB84A5A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7610A-7E42-4D42-A48F-D0CB413DB0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232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8BB2-DAAA-4DC2-B55A-5871DBB84A5A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7610A-7E42-4D42-A48F-D0CB413DB0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290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8BB2-DAAA-4DC2-B55A-5871DBB84A5A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7610A-7E42-4D42-A48F-D0CB413DB0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654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8BB2-DAAA-4DC2-B55A-5871DBB84A5A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7610A-7E42-4D42-A48F-D0CB413DB0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233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8BB2-DAAA-4DC2-B55A-5871DBB84A5A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7610A-7E42-4D42-A48F-D0CB413DB0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919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8BB2-DAAA-4DC2-B55A-5871DBB84A5A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7610A-7E42-4D42-A48F-D0CB413DB0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494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8BB2-DAAA-4DC2-B55A-5871DBB84A5A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7610A-7E42-4D42-A48F-D0CB413DB0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9339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8BB2-DAAA-4DC2-B55A-5871DBB84A5A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7610A-7E42-4D42-A48F-D0CB413DB0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372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8BB2-DAAA-4DC2-B55A-5871DBB84A5A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7610A-7E42-4D42-A48F-D0CB413DB0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023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A8BB2-DAAA-4DC2-B55A-5871DBB84A5A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7610A-7E42-4D42-A48F-D0CB413DB0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300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22767" y="754683"/>
            <a:ext cx="2682740" cy="1493037"/>
          </a:xfrm>
          <a:prstGeom prst="rect">
            <a:avLst/>
          </a:prstGeom>
          <a:solidFill>
            <a:srgbClr val="FFFFFF"/>
          </a:solidFill>
          <a:ln w="31750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400" dirty="0" smtClean="0">
              <a:solidFill>
                <a:schemeClr val="bg2">
                  <a:lumMod val="50000"/>
                </a:schemeClr>
              </a:solidFill>
              <a:latin typeface="SassoonCRInfant" panose="02010503020300020003" pitchFamily="2" charset="0"/>
            </a:endParaRP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600" dirty="0" smtClean="0">
                <a:solidFill>
                  <a:srgbClr val="990000"/>
                </a:solidFill>
                <a:latin typeface="SassoonCRInfant" panose="02010503020300020003" pitchFamily="2" charset="0"/>
              </a:rPr>
              <a:t/>
            </a:r>
            <a:br>
              <a:rPr lang="en-GB" altLang="en-US" sz="1600" dirty="0" smtClean="0">
                <a:solidFill>
                  <a:srgbClr val="990000"/>
                </a:solidFill>
                <a:latin typeface="SassoonCRInfant" panose="02010503020300020003" pitchFamily="2" charset="0"/>
              </a:rPr>
            </a:br>
            <a:r>
              <a:rPr lang="en-GB" altLang="en-US" sz="1600" dirty="0" smtClean="0">
                <a:solidFill>
                  <a:srgbClr val="002060"/>
                </a:solidFill>
                <a:latin typeface="SassoonCRInfant" panose="02010503020300020003" pitchFamily="2" charset="0"/>
              </a:rPr>
              <a:t>Find out all about Henry VIII and his wives and present your research in a style of your choice!</a:t>
            </a:r>
            <a:endParaRPr kumimoji="0" lang="en-GB" altLang="en-US" sz="1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SassoonCRInfant" panose="02010503020300020003" pitchFamily="2" charset="0"/>
            </a:endParaRPr>
          </a:p>
        </p:txBody>
      </p:sp>
      <p:pic>
        <p:nvPicPr>
          <p:cNvPr id="1029" name="Picture 5" descr="Image result for question mar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575956">
            <a:off x="2363409" y="94962"/>
            <a:ext cx="568965" cy="1119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 rot="-742551">
            <a:off x="256593" y="237020"/>
            <a:ext cx="1550760" cy="96466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GB" sz="3600" b="1" kern="10" spc="0" dirty="0" smtClean="0">
                <a:ln w="63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0000"/>
                </a:solidFill>
                <a:effectLst>
                  <a:outerShdw dist="29783" dir="1514402" algn="ctr" rotWithShape="0">
                    <a:schemeClr val="bg1">
                      <a:alpha val="50000"/>
                    </a:schemeClr>
                  </a:outerShdw>
                </a:effectLst>
                <a:latin typeface="SassoonCRInfant" panose="02010503020300020003" pitchFamily="2" charset="0"/>
              </a:rPr>
              <a:t>Engage</a:t>
            </a:r>
            <a:endParaRPr lang="en-GB" sz="3600" b="1" kern="10" spc="0" dirty="0">
              <a:ln w="6350">
                <a:solidFill>
                  <a:srgbClr val="000000"/>
                </a:solidFill>
                <a:round/>
                <a:headEnd/>
                <a:tailEnd/>
              </a:ln>
              <a:solidFill>
                <a:srgbClr val="990000"/>
              </a:solidFill>
              <a:effectLst>
                <a:outerShdw dist="29783" dir="1514402" algn="ctr" rotWithShape="0">
                  <a:schemeClr val="bg1">
                    <a:alpha val="50000"/>
                  </a:schemeClr>
                </a:outerShdw>
              </a:effectLst>
              <a:latin typeface="SassoonCRInfant" panose="02010503020300020003" pitchFamily="2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064141" y="92985"/>
            <a:ext cx="6599701" cy="6668305"/>
          </a:xfrm>
          <a:prstGeom prst="rect">
            <a:avLst/>
          </a:prstGeom>
          <a:solidFill>
            <a:srgbClr val="FFFFFF"/>
          </a:solidFill>
          <a:ln w="31750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SassoonPrimaryInfant" pitchFamily="2" charset="0"/>
              </a:rPr>
              <a:t>The children will learn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200" i="0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SassoonPrimaryInfant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SassoonPrimaryInfant" pitchFamily="2" charset="0"/>
              </a:rPr>
              <a:t>English:</a:t>
            </a:r>
          </a:p>
          <a:p>
            <a:pPr marL="17145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200" dirty="0" smtClean="0">
                <a:solidFill>
                  <a:srgbClr val="990000"/>
                </a:solidFill>
                <a:latin typeface="SassoonPrimaryInfant" pitchFamily="2" charset="0"/>
              </a:rPr>
              <a:t>Newspaper Re-counts – Anne Boleyn’s Beheading! </a:t>
            </a:r>
            <a:endParaRPr lang="en-GB" altLang="en-US" sz="1200" dirty="0">
              <a:solidFill>
                <a:srgbClr val="990000"/>
              </a:solidFill>
              <a:latin typeface="SassoonPrimaryInfant" pitchFamily="2" charset="0"/>
            </a:endParaRPr>
          </a:p>
          <a:p>
            <a:pPr marL="17145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200" baseline="0" dirty="0" smtClean="0">
                <a:solidFill>
                  <a:srgbClr val="990000"/>
                </a:solidFill>
                <a:latin typeface="SassoonPrimaryInfant" pitchFamily="2" charset="0"/>
              </a:rPr>
              <a:t>Soliloquys</a:t>
            </a:r>
            <a:r>
              <a:rPr lang="en-GB" altLang="en-US" sz="1200" dirty="0" smtClean="0">
                <a:solidFill>
                  <a:srgbClr val="990000"/>
                </a:solidFill>
                <a:latin typeface="SassoonPrimaryInfant" pitchFamily="2" charset="0"/>
              </a:rPr>
              <a:t> – ‘To be…or not to be!’</a:t>
            </a:r>
          </a:p>
          <a:p>
            <a:pPr marL="17145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200" dirty="0" smtClean="0">
                <a:solidFill>
                  <a:srgbClr val="990000"/>
                </a:solidFill>
                <a:latin typeface="SassoonPrimaryInfant" pitchFamily="2" charset="0"/>
              </a:rPr>
              <a:t>Literary Heritage – A Modern Account of Shakespeare! </a:t>
            </a:r>
          </a:p>
          <a:p>
            <a:pPr marL="17145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en-GB" altLang="en-US" sz="1200" b="0" i="0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SassoonPrimaryInfant" pitchFamily="2" charset="0"/>
              </a:rPr>
              <a:t>Class</a:t>
            </a:r>
            <a:r>
              <a:rPr kumimoji="0" lang="en-GB" altLang="en-US" sz="1200" b="0" i="0" u="none" strike="noStrike" cap="none" normalizeH="0" dirty="0" smtClean="0">
                <a:ln>
                  <a:noFill/>
                </a:ln>
                <a:solidFill>
                  <a:srgbClr val="990000"/>
                </a:solidFill>
                <a:effectLst/>
                <a:latin typeface="SassoonPrimaryInfant" pitchFamily="2" charset="0"/>
              </a:rPr>
              <a:t> Story: Roof Toppers by Katherine </a:t>
            </a:r>
            <a:r>
              <a:rPr kumimoji="0" lang="en-GB" altLang="en-US" sz="1200" b="0" i="0" u="none" strike="noStrike" cap="none" normalizeH="0" dirty="0" err="1" smtClean="0">
                <a:ln>
                  <a:noFill/>
                </a:ln>
                <a:solidFill>
                  <a:srgbClr val="990000"/>
                </a:solidFill>
                <a:effectLst/>
                <a:latin typeface="SassoonPrimaryInfant" pitchFamily="2" charset="0"/>
              </a:rPr>
              <a:t>Rundell</a:t>
            </a:r>
            <a:endParaRPr kumimoji="0" lang="en-GB" altLang="en-US" sz="1200" b="0" i="0" u="none" strike="noStrike" cap="none" normalizeH="0" baseline="0" dirty="0" smtClean="0">
              <a:ln>
                <a:noFill/>
              </a:ln>
              <a:solidFill>
                <a:srgbClr val="990000"/>
              </a:solidFill>
              <a:effectLst/>
              <a:latin typeface="SassoonPrimaryInfant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200" b="0" i="0" u="sng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SassoonPrimaryInfant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SassoonPrimaryInfant" pitchFamily="2" charset="0"/>
              </a:rPr>
              <a:t>Science: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altLang="en-US" sz="1200" dirty="0" smtClean="0">
                <a:solidFill>
                  <a:srgbClr val="990000"/>
                </a:solidFill>
                <a:latin typeface="SassoonPrimaryInfant" pitchFamily="2" charset="0"/>
              </a:rPr>
              <a:t>Mixtures and Solutions 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altLang="en-US" sz="1200" dirty="0" smtClean="0">
                <a:solidFill>
                  <a:srgbClr val="990000"/>
                </a:solidFill>
                <a:latin typeface="SassoonPrimaryInfant" pitchFamily="2" charset="0"/>
              </a:rPr>
              <a:t>Separating Mixtures and Solutions 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altLang="en-US" sz="1200" dirty="0" smtClean="0">
                <a:solidFill>
                  <a:srgbClr val="990000"/>
                </a:solidFill>
                <a:latin typeface="SassoonPrimaryInfant" pitchFamily="2" charset="0"/>
              </a:rPr>
              <a:t>Exciting Concept Cartoons 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en-GB" altLang="en-US" sz="1200" b="0" i="0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SassoonPrimaryInfant" pitchFamily="2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en-US" sz="1200" b="1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SassoonPrimaryInfant" pitchFamily="2" charset="0"/>
              </a:rPr>
              <a:t>Geography</a:t>
            </a:r>
            <a:r>
              <a:rPr kumimoji="0" lang="en-GB" altLang="en-US" sz="12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assoonPrimaryInfant" pitchFamily="2" charset="0"/>
              </a:rPr>
              <a:t>: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altLang="en-US" sz="1200" dirty="0" smtClean="0">
                <a:solidFill>
                  <a:srgbClr val="990000"/>
                </a:solidFill>
                <a:latin typeface="SassoonPrimaryInfant" pitchFamily="2" charset="0"/>
              </a:rPr>
              <a:t>Ariel Photographs 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GB" altLang="en-US" sz="1200" b="0" i="0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SassoonPrimaryInfant" pitchFamily="2" charset="0"/>
              </a:rPr>
              <a:t>Changes</a:t>
            </a:r>
            <a:r>
              <a:rPr kumimoji="0" lang="en-GB" altLang="en-US" sz="1200" b="0" i="0" strike="noStrike" cap="none" normalizeH="0" dirty="0" smtClean="0">
                <a:ln>
                  <a:noFill/>
                </a:ln>
                <a:solidFill>
                  <a:srgbClr val="990000"/>
                </a:solidFill>
                <a:effectLst/>
                <a:latin typeface="SassoonPrimaryInfant" pitchFamily="2" charset="0"/>
              </a:rPr>
              <a:t> in a </a:t>
            </a:r>
            <a:r>
              <a:rPr lang="en-GB" altLang="en-US" sz="1200" dirty="0" smtClean="0">
                <a:solidFill>
                  <a:srgbClr val="990000"/>
                </a:solidFill>
                <a:latin typeface="SassoonPrimaryInfant" pitchFamily="2" charset="0"/>
              </a:rPr>
              <a:t>C</a:t>
            </a:r>
            <a:r>
              <a:rPr kumimoji="0" lang="en-GB" altLang="en-US" sz="1200" b="0" i="0" strike="noStrike" cap="none" normalizeH="0" dirty="0" smtClean="0">
                <a:ln>
                  <a:noFill/>
                </a:ln>
                <a:solidFill>
                  <a:srgbClr val="990000"/>
                </a:solidFill>
                <a:effectLst/>
                <a:latin typeface="SassoonPrimaryInfant" pitchFamily="2" charset="0"/>
              </a:rPr>
              <a:t>ity </a:t>
            </a:r>
            <a:r>
              <a:rPr lang="en-GB" altLang="en-US" sz="1200" dirty="0" smtClean="0">
                <a:solidFill>
                  <a:srgbClr val="990000"/>
                </a:solidFill>
                <a:latin typeface="SassoonPrimaryInfant" pitchFamily="2" charset="0"/>
              </a:rPr>
              <a:t>O</a:t>
            </a:r>
            <a:r>
              <a:rPr kumimoji="0" lang="en-GB" altLang="en-US" sz="1200" b="0" i="0" strike="noStrike" cap="none" normalizeH="0" dirty="0" smtClean="0">
                <a:ln>
                  <a:noFill/>
                </a:ln>
                <a:solidFill>
                  <a:srgbClr val="990000"/>
                </a:solidFill>
                <a:effectLst/>
                <a:latin typeface="SassoonPrimaryInfant" pitchFamily="2" charset="0"/>
              </a:rPr>
              <a:t>ver time </a:t>
            </a:r>
            <a:endParaRPr kumimoji="0" lang="en-GB" altLang="en-US" sz="1200" b="0" i="0" strike="noStrike" cap="none" normalizeH="0" baseline="0" dirty="0" smtClean="0">
              <a:ln>
                <a:noFill/>
              </a:ln>
              <a:solidFill>
                <a:srgbClr val="990000"/>
              </a:solidFill>
              <a:effectLst/>
              <a:latin typeface="SassoonPrimaryInfant" pitchFamily="2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u="sng" dirty="0" smtClean="0">
              <a:solidFill>
                <a:srgbClr val="002060"/>
              </a:solidFill>
              <a:latin typeface="SassoonPrimaryInfant" pitchFamily="2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200" b="1" u="sng" dirty="0" smtClean="0">
                <a:solidFill>
                  <a:srgbClr val="002060"/>
                </a:solidFill>
                <a:latin typeface="SassoonPrimaryInfant" pitchFamily="2" charset="0"/>
              </a:rPr>
              <a:t>ART:</a:t>
            </a:r>
            <a:endParaRPr lang="en-GB" altLang="en-US" sz="1200" b="1" u="sng" dirty="0">
              <a:solidFill>
                <a:srgbClr val="002060"/>
              </a:solidFill>
              <a:latin typeface="SassoonPrimaryInfant" pitchFamily="2" charset="0"/>
            </a:endParaRPr>
          </a:p>
          <a:p>
            <a:pPr marL="17145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200" dirty="0" smtClean="0">
                <a:solidFill>
                  <a:srgbClr val="990000"/>
                </a:solidFill>
                <a:latin typeface="SassoonPrimaryInfant" pitchFamily="2" charset="0"/>
              </a:rPr>
              <a:t>Meet Hans Holbein </a:t>
            </a:r>
          </a:p>
          <a:p>
            <a:pPr marL="17145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200" dirty="0" smtClean="0">
                <a:solidFill>
                  <a:srgbClr val="990000"/>
                </a:solidFill>
                <a:latin typeface="SassoonPrimaryInfant" pitchFamily="2" charset="0"/>
              </a:rPr>
              <a:t>Tudor Miniature Portraits </a:t>
            </a:r>
          </a:p>
          <a:p>
            <a:pPr marL="17145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200" dirty="0" smtClean="0">
                <a:solidFill>
                  <a:srgbClr val="990000"/>
                </a:solidFill>
                <a:latin typeface="SassoonPrimaryInfant" pitchFamily="2" charset="0"/>
              </a:rPr>
              <a:t>Modelling and Painting a Tudor Rose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200" b="0" i="0" u="sng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SassoonCRInfant" panose="02010503020300020003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SassoonPrimaryInfant" pitchFamily="2" charset="0"/>
              </a:rPr>
              <a:t>Other areas of learning: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SassoonPrimaryInfant" pitchFamily="2" charset="0"/>
              </a:rPr>
              <a:t>Maths:</a:t>
            </a: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200" dirty="0" smtClean="0">
                <a:solidFill>
                  <a:srgbClr val="990000"/>
                </a:solidFill>
                <a:latin typeface="SassoonPrimaryInfant" pitchFamily="2" charset="0"/>
              </a:rPr>
              <a:t>Decimals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GB" altLang="en-US" sz="1200" i="0" u="none" strike="noStrike" cap="none" normalizeH="0" dirty="0" smtClean="0">
                <a:ln>
                  <a:noFill/>
                </a:ln>
                <a:solidFill>
                  <a:srgbClr val="990000"/>
                </a:solidFill>
                <a:effectLst/>
                <a:latin typeface="SassoonPrimaryInfant" pitchFamily="2" charset="0"/>
              </a:rPr>
              <a:t>Angles </a:t>
            </a:r>
            <a:endParaRPr kumimoji="0" lang="en-GB" altLang="en-US" sz="1200" i="0" u="none" strike="noStrike" cap="none" normalizeH="0" dirty="0" smtClean="0">
              <a:ln>
                <a:noFill/>
              </a:ln>
              <a:solidFill>
                <a:srgbClr val="990000"/>
              </a:solidFill>
              <a:effectLst/>
              <a:latin typeface="SassoonPrimaryInfant" pitchFamily="2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en-GB" altLang="en-US" sz="1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SassoonPrimaryInfant" pitchFamily="2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en-US" sz="1200" b="1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SassoonPrimaryInfant" pitchFamily="2" charset="0"/>
              </a:rPr>
              <a:t>RE:</a:t>
            </a:r>
            <a:r>
              <a:rPr lang="en-GB" altLang="en-US" sz="1200" dirty="0">
                <a:solidFill>
                  <a:srgbClr val="002060"/>
                </a:solidFill>
                <a:latin typeface="SassoonPrimaryInfant" pitchFamily="2" charset="0"/>
              </a:rPr>
              <a:t> </a:t>
            </a:r>
            <a:r>
              <a:rPr lang="en-GB" altLang="en-US" sz="1200" dirty="0" smtClean="0">
                <a:solidFill>
                  <a:srgbClr val="990000"/>
                </a:solidFill>
                <a:latin typeface="SassoonPrimaryInfant" pitchFamily="2" charset="0"/>
              </a:rPr>
              <a:t>Faith in Islam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GB" altLang="en-US" sz="1200" b="0" i="0" u="none" strike="noStrike" cap="none" normalizeH="0" dirty="0" smtClean="0">
              <a:ln>
                <a:noFill/>
              </a:ln>
              <a:solidFill>
                <a:srgbClr val="002060"/>
              </a:solidFill>
              <a:effectLst/>
              <a:latin typeface="SassoonPrimaryInfant" pitchFamily="2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200" b="1" u="sng" dirty="0" smtClean="0">
                <a:solidFill>
                  <a:srgbClr val="002060"/>
                </a:solidFill>
                <a:latin typeface="SassoonPrimaryInfant" pitchFamily="2" charset="0"/>
              </a:rPr>
              <a:t>Music: </a:t>
            </a:r>
            <a:r>
              <a:rPr lang="en-GB" altLang="en-US" sz="1200" dirty="0" smtClean="0">
                <a:solidFill>
                  <a:srgbClr val="990000"/>
                </a:solidFill>
                <a:latin typeface="SassoonPrimaryInfant" pitchFamily="2" charset="0"/>
              </a:rPr>
              <a:t>Dancing In The Street – Xylophones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GB" altLang="en-US" sz="1200" b="1" i="0" u="none" strike="noStrike" cap="none" normalizeH="0" dirty="0" smtClean="0">
              <a:ln>
                <a:noFill/>
              </a:ln>
              <a:solidFill>
                <a:srgbClr val="002060"/>
              </a:solidFill>
              <a:effectLst/>
              <a:latin typeface="SassoonPrimaryInfant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1200" b="1" u="sng" dirty="0" smtClean="0">
                <a:solidFill>
                  <a:srgbClr val="002060"/>
                </a:solidFill>
                <a:latin typeface="SassoonPrimaryInfant" pitchFamily="2" charset="0"/>
              </a:rPr>
              <a:t>PSHE:</a:t>
            </a:r>
            <a:r>
              <a:rPr lang="en-GB" altLang="en-US" sz="1200" b="1" dirty="0" smtClean="0">
                <a:solidFill>
                  <a:srgbClr val="002060"/>
                </a:solidFill>
                <a:latin typeface="SassoonPrimaryInfant" pitchFamily="2" charset="0"/>
              </a:rPr>
              <a:t> 		</a:t>
            </a:r>
            <a:r>
              <a:rPr lang="en-GB" altLang="en-US" sz="1200" b="1" u="sng" dirty="0" smtClean="0">
                <a:solidFill>
                  <a:srgbClr val="002060"/>
                </a:solidFill>
                <a:latin typeface="SassoonPrimaryInfant" pitchFamily="2" charset="0"/>
              </a:rPr>
              <a:t>French:</a:t>
            </a:r>
            <a:r>
              <a:rPr lang="en-GB" altLang="en-US" sz="1200" b="1" dirty="0" smtClean="0">
                <a:solidFill>
                  <a:srgbClr val="002060"/>
                </a:solidFill>
                <a:latin typeface="SassoonPrimaryInfant" pitchFamily="2" charset="0"/>
              </a:rPr>
              <a:t>		</a:t>
            </a:r>
            <a:r>
              <a:rPr lang="en-GB" altLang="en-US" sz="1200" b="1" u="sng" dirty="0" smtClean="0">
                <a:solidFill>
                  <a:srgbClr val="002060"/>
                </a:solidFill>
                <a:latin typeface="SassoonPrimaryInfant" pitchFamily="2" charset="0"/>
              </a:rPr>
              <a:t>Computing:</a:t>
            </a:r>
            <a:r>
              <a:rPr lang="en-GB" altLang="en-US" sz="1200" b="1" dirty="0" smtClean="0">
                <a:solidFill>
                  <a:srgbClr val="002060"/>
                </a:solidFill>
                <a:latin typeface="SassoonPrimaryInfant" pitchFamily="2" charset="0"/>
              </a:rPr>
              <a:t>	</a:t>
            </a:r>
            <a:endParaRPr lang="en-GB" altLang="en-US" sz="1200" b="1" dirty="0">
              <a:solidFill>
                <a:srgbClr val="002060"/>
              </a:solidFill>
              <a:latin typeface="SassoonPrimaryInfant" pitchFamily="2" charset="0"/>
            </a:endParaRP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200" dirty="0" smtClean="0">
                <a:solidFill>
                  <a:srgbClr val="990000"/>
                </a:solidFill>
                <a:latin typeface="SassoonPrimaryInfant" pitchFamily="2" charset="0"/>
              </a:rPr>
              <a:t>Relationships 	with Mme Kaler	We Are Architects </a:t>
            </a:r>
            <a:r>
              <a:rPr lang="en-GB" altLang="en-US" sz="1200" dirty="0" smtClean="0">
                <a:solidFill>
                  <a:srgbClr val="002060"/>
                </a:solidFill>
                <a:latin typeface="SassoonPrimaryInfant" pitchFamily="2" charset="0"/>
              </a:rPr>
              <a:t>		           </a:t>
            </a: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en-US" sz="1200" dirty="0" smtClean="0">
              <a:solidFill>
                <a:srgbClr val="002060"/>
              </a:solidFill>
              <a:latin typeface="SassoonPrimaryInfant" pitchFamily="2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en-US" sz="1200" b="1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SassoonPrimaryInfant" pitchFamily="2" charset="0"/>
              </a:rPr>
              <a:t>P.E.:</a:t>
            </a:r>
            <a:r>
              <a:rPr kumimoji="0" lang="en-GB" altLang="en-US" sz="1200" b="1" i="0" u="sng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SassoonPrimaryInfant" pitchFamily="2" charset="0"/>
              </a:rPr>
              <a:t>  </a:t>
            </a:r>
            <a:r>
              <a:rPr lang="en-GB" altLang="en-US" sz="1200" dirty="0" smtClean="0">
                <a:solidFill>
                  <a:srgbClr val="990000"/>
                </a:solidFill>
                <a:latin typeface="SassoonPrimaryInfant" pitchFamily="2" charset="0"/>
              </a:rPr>
              <a:t>Badminton and Athletics </a:t>
            </a:r>
            <a:endParaRPr lang="en-US" altLang="en-US" sz="1200" dirty="0">
              <a:solidFill>
                <a:srgbClr val="990000"/>
              </a:solidFill>
              <a:latin typeface="SassoonPrimaryInfant" pitchFamily="2" charset="0"/>
            </a:endParaRPr>
          </a:p>
        </p:txBody>
      </p:sp>
      <p:sp>
        <p:nvSpPr>
          <p:cNvPr id="8" name="WordArt 7"/>
          <p:cNvSpPr>
            <a:spLocks noChangeArrowheads="1" noChangeShapeType="1" noTextEdit="1"/>
          </p:cNvSpPr>
          <p:nvPr/>
        </p:nvSpPr>
        <p:spPr bwMode="auto">
          <a:xfrm rot="606894">
            <a:off x="8083976" y="170274"/>
            <a:ext cx="1581798" cy="109816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GB" sz="3600" b="1" kern="10" spc="0" dirty="0" smtClean="0">
                <a:ln w="63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0000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SassoonCRInfant" panose="02010503020300020003" pitchFamily="2" charset="0"/>
              </a:rPr>
              <a:t>Develop</a:t>
            </a:r>
            <a:r>
              <a:rPr lang="en-GB" sz="3600" b="1" kern="10" spc="0" dirty="0" smtClean="0">
                <a:ln w="63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3264D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SassoonCRInfant" panose="02010503020300020003" pitchFamily="2" charset="0"/>
              </a:rPr>
              <a:t> </a:t>
            </a:r>
            <a:endParaRPr lang="en-GB" sz="3600" b="1" kern="10" spc="0" dirty="0">
              <a:ln w="6350">
                <a:solidFill>
                  <a:srgbClr val="000000"/>
                </a:solidFill>
                <a:round/>
                <a:headEnd/>
                <a:tailEnd/>
              </a:ln>
              <a:solidFill>
                <a:srgbClr val="73264D"/>
              </a:solidFill>
              <a:effectLst>
                <a:outerShdw dist="29783" dir="1514402" algn="ctr" rotWithShape="0">
                  <a:srgbClr val="000000">
                    <a:alpha val="50000"/>
                  </a:srgbClr>
                </a:outerShdw>
              </a:effectLst>
              <a:latin typeface="SassoonCRInfant" panose="02010503020300020003" pitchFamily="2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222767" y="2397732"/>
            <a:ext cx="2677155" cy="95821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63500" cmpd="thickThin" algn="ctr">
            <a:solidFill>
              <a:schemeClr val="accent3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000" b="1" i="0" u="none" strike="noStrike" cap="none" normalizeH="0" baseline="0" dirty="0" smtClean="0">
                <a:ln>
                  <a:noFill/>
                </a:ln>
                <a:solidFill>
                  <a:srgbClr val="CCFFCC"/>
                </a:solidFill>
                <a:effectLst/>
                <a:latin typeface="SassoonPrimaryInfant" pitchFamily="2" charset="0"/>
              </a:rPr>
              <a:t>Year 5 – Summer 1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1600" b="1" dirty="0" smtClean="0">
                <a:solidFill>
                  <a:srgbClr val="CCFFCC"/>
                </a:solidFill>
                <a:latin typeface="SassoonPrimaryInfant" pitchFamily="2" charset="0"/>
              </a:rPr>
              <a:t>OFF WITH HER HEAD!</a:t>
            </a:r>
            <a:endParaRPr kumimoji="0" lang="en-US" altLang="en-US" sz="700" b="1" i="0" u="none" strike="noStrike" cap="none" normalizeH="0" baseline="0" dirty="0" smtClean="0">
              <a:ln>
                <a:noFill/>
              </a:ln>
              <a:solidFill>
                <a:srgbClr val="CCFFCC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253541" y="3505963"/>
            <a:ext cx="2682740" cy="2189443"/>
          </a:xfrm>
          <a:prstGeom prst="rect">
            <a:avLst/>
          </a:prstGeom>
          <a:solidFill>
            <a:srgbClr val="3A729A"/>
          </a:solidFill>
          <a:ln w="31750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dirty="0" smtClean="0">
                <a:solidFill>
                  <a:schemeClr val="bg1"/>
                </a:solidFill>
                <a:latin typeface="SassoonPrimaryInfant" pitchFamily="2" charset="0"/>
              </a:rPr>
              <a:t>After finding out about the Tudor Monarchs, Henry and his 6 wives, we will delve more deeply into various aspects of Tudor life, including: Tudor London, punishments, fashion and art work! We will be doing various, fun activities such as modelling the Tudor Rose out of clay, re-creating short drama scenes from a Tudor court and painting our very own Tudor miniature portraits! </a:t>
            </a:r>
            <a:endParaRPr lang="en-GB" altLang="en-US" sz="1200" dirty="0">
              <a:solidFill>
                <a:schemeClr val="bg1"/>
              </a:solidFill>
              <a:latin typeface="SassoonPrimaryInfant" pitchFamily="2" charset="0"/>
            </a:endParaRPr>
          </a:p>
        </p:txBody>
      </p:sp>
      <p:sp>
        <p:nvSpPr>
          <p:cNvPr id="16" name="WordArt 14"/>
          <p:cNvSpPr>
            <a:spLocks noChangeArrowheads="1" noChangeShapeType="1" noTextEdit="1"/>
          </p:cNvSpPr>
          <p:nvPr/>
        </p:nvSpPr>
        <p:spPr bwMode="auto">
          <a:xfrm rot="20026292">
            <a:off x="136399" y="6117966"/>
            <a:ext cx="1347732" cy="4908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GB" sz="3600" b="1" kern="10" spc="0" dirty="0" smtClean="0">
                <a:ln w="63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SassoonCRInfant" panose="02010503020300020003" pitchFamily="2" charset="0"/>
              </a:rPr>
              <a:t>Express</a:t>
            </a:r>
            <a:endParaRPr lang="en-GB" sz="3600" b="1" kern="10" spc="0" dirty="0">
              <a:ln w="6350">
                <a:solidFill>
                  <a:srgbClr val="000000"/>
                </a:solidFill>
                <a:round/>
                <a:headEnd/>
                <a:tailEnd/>
              </a:ln>
              <a:solidFill>
                <a:srgbClr val="002060"/>
              </a:solidFill>
              <a:effectLst>
                <a:outerShdw dist="29783" dir="1514402" algn="ctr" rotWithShape="0">
                  <a:srgbClr val="000000">
                    <a:alpha val="50000"/>
                  </a:srgbClr>
                </a:outerShdw>
              </a:effectLst>
              <a:latin typeface="SassoonCRInfant" panose="02010503020300020003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5443" y="5695406"/>
            <a:ext cx="944479" cy="105494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90832" y="1431721"/>
            <a:ext cx="2428875" cy="1885950"/>
          </a:xfrm>
          <a:prstGeom prst="rect">
            <a:avLst/>
          </a:prstGeom>
        </p:spPr>
      </p:pic>
      <p:pic>
        <p:nvPicPr>
          <p:cNvPr id="6" name="Picture 2" descr="Anne Boleyn - Children, Death &amp; Tudors - Biograph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517" y="251328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28431" y="4113082"/>
            <a:ext cx="1727488" cy="172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596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367</TotalTime>
  <Words>232</Words>
  <Application>Microsoft Office PowerPoint</Application>
  <PresentationFormat>A4 Paper (210x297 mm)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SassoonCRInfant</vt:lpstr>
      <vt:lpstr>SassoonPrimaryInfant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Dimbleby</dc:creator>
  <cp:lastModifiedBy>Louise Youngman</cp:lastModifiedBy>
  <cp:revision>54</cp:revision>
  <dcterms:created xsi:type="dcterms:W3CDTF">2018-09-18T20:33:29Z</dcterms:created>
  <dcterms:modified xsi:type="dcterms:W3CDTF">2022-05-13T15:35:30Z</dcterms:modified>
</cp:coreProperties>
</file>