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12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2036507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86367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314223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785290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3A8BB2-DAAA-4DC2-B55A-5871DBB84A5A}"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191565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3A8BB2-DAAA-4DC2-B55A-5871DBB84A5A}" type="datetimeFigureOut">
              <a:rPr lang="en-GB" smtClean="0"/>
              <a:t>18/04/2023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3809233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3A8BB2-DAAA-4DC2-B55A-5871DBB84A5A}" type="datetimeFigureOut">
              <a:rPr lang="en-GB" smtClean="0"/>
              <a:t>18/04/2023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229091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3A8BB2-DAAA-4DC2-B55A-5871DBB84A5A}" type="datetimeFigureOut">
              <a:rPr lang="en-GB" smtClean="0"/>
              <a:t>18/04/2023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341549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A8BB2-DAAA-4DC2-B55A-5871DBB84A5A}" type="datetimeFigureOut">
              <a:rPr lang="en-GB" smtClean="0"/>
              <a:t>18/04/2023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4009339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A8BB2-DAAA-4DC2-B55A-5871DBB84A5A}" type="datetimeFigureOut">
              <a:rPr lang="en-GB" smtClean="0"/>
              <a:t>18/04/2023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188337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A8BB2-DAAA-4DC2-B55A-5871DBB84A5A}" type="datetimeFigureOut">
              <a:rPr lang="en-GB" smtClean="0"/>
              <a:t>18/04/2023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192402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A8BB2-DAAA-4DC2-B55A-5871DBB84A5A}" type="datetimeFigureOut">
              <a:rPr lang="en-GB" smtClean="0"/>
              <a:t>18/04/2023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7610A-7E42-4D42-A48F-D0CB413DB0D6}" type="slidenum">
              <a:rPr lang="en-GB" smtClean="0"/>
              <a:t>‹#›</a:t>
            </a:fld>
            <a:endParaRPr lang="en-GB"/>
          </a:p>
        </p:txBody>
      </p:sp>
    </p:spTree>
    <p:extLst>
      <p:ext uri="{BB962C8B-B14F-4D97-AF65-F5344CB8AC3E}">
        <p14:creationId xmlns:p14="http://schemas.microsoft.com/office/powerpoint/2010/main" val="3988300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13828" y="700066"/>
            <a:ext cx="2943325" cy="1659290"/>
          </a:xfrm>
          <a:prstGeom prst="rect">
            <a:avLst/>
          </a:prstGeom>
          <a:solidFill>
            <a:srgbClr val="FFFFFF"/>
          </a:solidFill>
          <a:ln w="31750" algn="ctr">
            <a:solidFill>
              <a:srgbClr val="ED7D31"/>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smtClean="0">
                <a:ln>
                  <a:noFill/>
                </a:ln>
                <a:solidFill>
                  <a:srgbClr val="000000"/>
                </a:solidFill>
                <a:effectLst/>
                <a:latin typeface="SassoonCRInfant" panose="02010503020300020003" pitchFamily="2" charset="0"/>
              </a:rPr>
              <a:t>How are mountains made?</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200" dirty="0" smtClean="0">
                <a:solidFill>
                  <a:srgbClr val="000000"/>
                </a:solidFill>
                <a:latin typeface="SassoonCRInfant" panose="02010503020300020003" pitchFamily="2" charset="0"/>
              </a:rPr>
              <a:t>Are there different types?</a:t>
            </a:r>
          </a:p>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1200" dirty="0" smtClean="0">
              <a:solidFill>
                <a:srgbClr val="000000"/>
              </a:solidFill>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smtClean="0">
                <a:ln>
                  <a:noFill/>
                </a:ln>
                <a:solidFill>
                  <a:srgbClr val="000000"/>
                </a:solidFill>
                <a:effectLst/>
                <a:latin typeface="SassoonCRInfant" panose="02010503020300020003" pitchFamily="2" charset="0"/>
              </a:rPr>
              <a:t>What questions can you ask and what do you want to find out?</a:t>
            </a:r>
          </a:p>
        </p:txBody>
      </p:sp>
      <p:sp>
        <p:nvSpPr>
          <p:cNvPr id="6" name="AutoShape 4"/>
          <p:cNvSpPr>
            <a:spLocks noChangeArrowheads="1"/>
          </p:cNvSpPr>
          <p:nvPr/>
        </p:nvSpPr>
        <p:spPr bwMode="auto">
          <a:xfrm>
            <a:off x="3452126" y="1247351"/>
            <a:ext cx="858915" cy="520700"/>
          </a:xfrm>
          <a:custGeom>
            <a:avLst/>
            <a:gdLst>
              <a:gd name="G0" fmla="+- 15457 0 0"/>
              <a:gd name="G1" fmla="+- 5914 0 0"/>
              <a:gd name="G2" fmla="+- 21600 0 5914"/>
              <a:gd name="G3" fmla="+- 10800 0 5914"/>
              <a:gd name="G4" fmla="+- 21600 0 15457"/>
              <a:gd name="G5" fmla="*/ G4 G3 10800"/>
              <a:gd name="G6" fmla="+- 21600 0 G5"/>
              <a:gd name="T0" fmla="*/ 15457 w 21600"/>
              <a:gd name="T1" fmla="*/ 0 h 21600"/>
              <a:gd name="T2" fmla="*/ 0 w 21600"/>
              <a:gd name="T3" fmla="*/ 10800 h 21600"/>
              <a:gd name="T4" fmla="*/ 15457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457" y="0"/>
                </a:moveTo>
                <a:lnTo>
                  <a:pt x="15457" y="5914"/>
                </a:lnTo>
                <a:lnTo>
                  <a:pt x="3375" y="5914"/>
                </a:lnTo>
                <a:lnTo>
                  <a:pt x="3375" y="15686"/>
                </a:lnTo>
                <a:lnTo>
                  <a:pt x="15457" y="15686"/>
                </a:lnTo>
                <a:lnTo>
                  <a:pt x="15457" y="21600"/>
                </a:lnTo>
                <a:lnTo>
                  <a:pt x="21600" y="10800"/>
                </a:lnTo>
                <a:close/>
              </a:path>
              <a:path w="21600" h="21600">
                <a:moveTo>
                  <a:pt x="1350" y="5914"/>
                </a:moveTo>
                <a:lnTo>
                  <a:pt x="1350" y="15686"/>
                </a:lnTo>
                <a:lnTo>
                  <a:pt x="2700" y="15686"/>
                </a:lnTo>
                <a:lnTo>
                  <a:pt x="2700" y="5914"/>
                </a:lnTo>
                <a:close/>
              </a:path>
              <a:path w="21600" h="21600">
                <a:moveTo>
                  <a:pt x="0" y="5914"/>
                </a:moveTo>
                <a:lnTo>
                  <a:pt x="0" y="15686"/>
                </a:lnTo>
                <a:lnTo>
                  <a:pt x="675" y="15686"/>
                </a:lnTo>
                <a:lnTo>
                  <a:pt x="675" y="5914"/>
                </a:lnTo>
                <a:close/>
              </a:path>
            </a:pathLst>
          </a:custGeom>
          <a:solidFill>
            <a:srgbClr val="993366"/>
          </a:solidFill>
          <a:ln w="25400" algn="ctr">
            <a:solidFill>
              <a:srgbClr val="4D1933"/>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latin typeface="SassoonCRInfant" panose="02010503020300020003" pitchFamily="2" charset="0"/>
            </a:endParaRPr>
          </a:p>
        </p:txBody>
      </p:sp>
      <p:pic>
        <p:nvPicPr>
          <p:cNvPr id="1029" name="Picture 5" descr="Image result for question m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575956">
            <a:off x="2674452" y="99716"/>
            <a:ext cx="568965" cy="1119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WordArt 2"/>
          <p:cNvSpPr>
            <a:spLocks noChangeArrowheads="1" noChangeShapeType="1" noTextEdit="1"/>
          </p:cNvSpPr>
          <p:nvPr/>
        </p:nvSpPr>
        <p:spPr bwMode="auto">
          <a:xfrm rot="-742551">
            <a:off x="246928" y="196563"/>
            <a:ext cx="1933575" cy="915988"/>
          </a:xfrm>
          <a:prstGeom prst="rect">
            <a:avLst/>
          </a:prstGeom>
        </p:spPr>
        <p:txBody>
          <a:bodyPr wrap="none" fromWordArt="1">
            <a:prstTxWarp prst="textPlain">
              <a:avLst>
                <a:gd name="adj" fmla="val 50000"/>
              </a:avLst>
            </a:prstTxWarp>
          </a:bodyPr>
          <a:lstStyle/>
          <a:p>
            <a:pPr algn="ctr" rtl="0">
              <a:buNone/>
            </a:pPr>
            <a:r>
              <a:rPr lang="en-GB" sz="3600" b="1" kern="10" spc="0" dirty="0" smtClean="0">
                <a:ln w="6350">
                  <a:solidFill>
                    <a:srgbClr val="000000"/>
                  </a:solidFill>
                  <a:round/>
                  <a:headEnd/>
                  <a:tailEnd/>
                </a:ln>
                <a:solidFill>
                  <a:srgbClr val="FFC000"/>
                </a:solidFill>
                <a:effectLst>
                  <a:outerShdw dist="29783" dir="1514402" algn="ctr" rotWithShape="0">
                    <a:srgbClr val="000000">
                      <a:alpha val="50000"/>
                    </a:srgbClr>
                  </a:outerShdw>
                </a:effectLst>
                <a:latin typeface="SassoonCRInfant" panose="02010503020300020003" pitchFamily="2" charset="0"/>
              </a:rPr>
              <a:t>Engage</a:t>
            </a:r>
            <a:endParaRPr lang="en-GB" sz="3600" b="1" kern="10" spc="0" dirty="0">
              <a:ln w="6350">
                <a:solidFill>
                  <a:srgbClr val="000000"/>
                </a:solidFill>
                <a:round/>
                <a:headEnd/>
                <a:tailEnd/>
              </a:ln>
              <a:solidFill>
                <a:srgbClr val="FFC000"/>
              </a:solidFill>
              <a:effectLst>
                <a:outerShdw dist="29783" dir="1514402" algn="ctr" rotWithShape="0">
                  <a:srgbClr val="000000">
                    <a:alpha val="50000"/>
                  </a:srgbClr>
                </a:outerShdw>
              </a:effectLst>
              <a:latin typeface="SassoonCRInfant" panose="02010503020300020003" pitchFamily="2" charset="0"/>
            </a:endParaRPr>
          </a:p>
        </p:txBody>
      </p:sp>
      <p:sp>
        <p:nvSpPr>
          <p:cNvPr id="7" name="Text Box 6"/>
          <p:cNvSpPr txBox="1">
            <a:spLocks noChangeArrowheads="1"/>
          </p:cNvSpPr>
          <p:nvPr/>
        </p:nvSpPr>
        <p:spPr bwMode="auto">
          <a:xfrm>
            <a:off x="4415245" y="180474"/>
            <a:ext cx="5330333" cy="6551251"/>
          </a:xfrm>
          <a:prstGeom prst="rect">
            <a:avLst/>
          </a:prstGeom>
          <a:solidFill>
            <a:srgbClr val="FFFFFF"/>
          </a:solidFill>
          <a:ln w="31750" algn="ctr">
            <a:solidFill>
              <a:srgbClr val="993366"/>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sng" strike="noStrike" cap="none" normalizeH="0" baseline="0" dirty="0" smtClean="0">
                <a:ln>
                  <a:noFill/>
                </a:ln>
                <a:solidFill>
                  <a:srgbClr val="000000"/>
                </a:solidFill>
                <a:effectLst/>
                <a:latin typeface="SassoonCRInfant" panose="02010503020300020003" pitchFamily="2" charset="0"/>
              </a:rPr>
              <a:t>The children will learn about: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English: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sng" strike="noStrike" cap="none" normalizeH="0" baseline="0" dirty="0" smtClean="0">
              <a:ln>
                <a:noFill/>
              </a:ln>
              <a:solidFill>
                <a:srgbClr val="000000"/>
              </a:solidFill>
              <a:effectLst/>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Science:</a:t>
            </a:r>
          </a:p>
          <a:p>
            <a:pPr marR="0" lvl="0" algn="l" defTabSz="914400" rtl="0" eaLnBrk="0" fontAlgn="base" latinLnBrk="0" hangingPunct="0">
              <a:lnSpc>
                <a:spcPct val="100000"/>
              </a:lnSpc>
              <a:spcBef>
                <a:spcPct val="0"/>
              </a:spcBef>
              <a:spcAft>
                <a:spcPct val="0"/>
              </a:spcAft>
              <a:buClrTx/>
              <a:buSzTx/>
              <a:tabLst/>
            </a:pPr>
            <a:r>
              <a:rPr kumimoji="0" lang="en-GB" altLang="en-US" sz="1200" b="0" i="0" u="none" strike="noStrike" cap="none" normalizeH="0" dirty="0" smtClean="0">
                <a:ln>
                  <a:noFill/>
                </a:ln>
                <a:solidFill>
                  <a:srgbClr val="000000"/>
                </a:solidFill>
                <a:effectLst/>
                <a:latin typeface="SassoonCRInfant" panose="02010503020300020003" pitchFamily="2" charset="0"/>
              </a:rPr>
              <a:t>We will be investigating the Water Cycle.</a:t>
            </a:r>
          </a:p>
          <a:p>
            <a:pPr marR="0" lvl="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dirty="0" smtClean="0">
              <a:ln>
                <a:noFill/>
              </a:ln>
              <a:solidFill>
                <a:srgbClr val="000000"/>
              </a:solidFill>
              <a:effectLst/>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Geography:</a:t>
            </a:r>
            <a:endParaRPr kumimoji="0" lang="en-GB" altLang="en-US" sz="1200" b="0" i="0" strike="noStrike" cap="none" normalizeH="0" baseline="0" dirty="0" smtClean="0">
              <a:ln>
                <a:noFill/>
              </a:ln>
              <a:solidFill>
                <a:srgbClr val="000000"/>
              </a:solidFill>
              <a:effectLst/>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r>
              <a:rPr lang="en-GB" altLang="en-US" sz="1200" dirty="0" smtClean="0">
                <a:solidFill>
                  <a:srgbClr val="000000"/>
                </a:solidFill>
                <a:latin typeface="SassoonCRInfant" panose="02010503020300020003" pitchFamily="2" charset="0"/>
              </a:rPr>
              <a:t>We will be using lots of geography skills this half term. We are finding out about rivers and mountains and how the earth’s landscape can be changed. We will be using ordnance survey maps, learning about water systems and working scientifically to collect and analyse data.</a:t>
            </a:r>
          </a:p>
          <a:p>
            <a:pPr marR="0" lvl="0" algn="l" defTabSz="914400" rtl="0" eaLnBrk="0" fontAlgn="base" latinLnBrk="0" hangingPunct="0">
              <a:lnSpc>
                <a:spcPct val="100000"/>
              </a:lnSpc>
              <a:spcBef>
                <a:spcPct val="0"/>
              </a:spcBef>
              <a:spcAft>
                <a:spcPct val="0"/>
              </a:spcAft>
              <a:buClrTx/>
              <a:buSzTx/>
              <a:tabLst/>
            </a:pPr>
            <a:endParaRPr lang="en-GB" altLang="en-US" sz="1200" dirty="0">
              <a:solidFill>
                <a:srgbClr val="000000"/>
              </a:solidFill>
              <a:latin typeface="SassoonCRInfant" panose="02010503020300020003" pitchFamily="2" charset="0"/>
            </a:endParaRPr>
          </a:p>
          <a:p>
            <a:pPr defTabSz="914400" eaLnBrk="0" fontAlgn="base" hangingPunct="0">
              <a:spcBef>
                <a:spcPct val="0"/>
              </a:spcBef>
              <a:spcAft>
                <a:spcPct val="0"/>
              </a:spcAft>
            </a:pPr>
            <a:r>
              <a:rPr lang="en-GB" altLang="en-US" sz="1200" u="sng" dirty="0" smtClean="0">
                <a:solidFill>
                  <a:srgbClr val="000000"/>
                </a:solidFill>
                <a:latin typeface="SassoonCRInfant" panose="02010503020300020003" pitchFamily="2" charset="0"/>
              </a:rPr>
              <a:t>Art </a:t>
            </a:r>
            <a:r>
              <a:rPr lang="en-GB" altLang="en-US" sz="1200" u="sng" dirty="0">
                <a:solidFill>
                  <a:srgbClr val="000000"/>
                </a:solidFill>
                <a:latin typeface="SassoonCRInfant" panose="02010503020300020003" pitchFamily="2" charset="0"/>
              </a:rPr>
              <a:t>&amp; DT: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strike="noStrike" cap="none" normalizeH="0" baseline="0" dirty="0" smtClean="0">
                <a:ln>
                  <a:noFill/>
                </a:ln>
                <a:solidFill>
                  <a:srgbClr val="000000"/>
                </a:solidFill>
                <a:effectLst/>
                <a:latin typeface="SassoonCRInfant" panose="02010503020300020003" pitchFamily="2" charset="0"/>
              </a:rPr>
              <a:t>Looking at landscapes and developing our watercolour skills.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strike="noStrike" cap="none" normalizeH="0" baseline="0" dirty="0" smtClean="0">
              <a:ln>
                <a:noFill/>
              </a:ln>
              <a:solidFill>
                <a:srgbClr val="000000"/>
              </a:solidFill>
              <a:effectLst/>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strike="noStrike" cap="none" normalizeH="0" baseline="0" dirty="0" smtClean="0">
              <a:ln>
                <a:noFill/>
              </a:ln>
              <a:solidFill>
                <a:srgbClr val="000000"/>
              </a:solidFill>
              <a:effectLst/>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strike="noStrike" cap="none" normalizeH="0" baseline="0" dirty="0" smtClean="0">
              <a:ln>
                <a:noFill/>
              </a:ln>
              <a:solidFill>
                <a:srgbClr val="000000"/>
              </a:solidFill>
              <a:effectLst/>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sng" strike="noStrike" cap="none" normalizeH="0" baseline="0" dirty="0" smtClean="0">
                <a:ln>
                  <a:noFill/>
                </a:ln>
                <a:solidFill>
                  <a:srgbClr val="000000"/>
                </a:solidFill>
                <a:effectLst/>
                <a:latin typeface="SassoonCRInfant" panose="02010503020300020003" pitchFamily="2" charset="0"/>
              </a:rPr>
              <a:t>Other areas of learning: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Maths:</a:t>
            </a: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200" dirty="0" smtClean="0">
                <a:solidFill>
                  <a:srgbClr val="000000"/>
                </a:solidFill>
                <a:latin typeface="SassoonCRInfant" panose="02010503020300020003" pitchFamily="2" charset="0"/>
              </a:rPr>
              <a:t>We will be learning about decimals, money and time.</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lvl="0"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RE:</a:t>
            </a:r>
            <a:r>
              <a:rPr kumimoji="0" lang="en-GB" altLang="en-US" sz="1200" b="0" i="0" strike="noStrike" cap="none" normalizeH="0" baseline="0" dirty="0" smtClean="0">
                <a:ln>
                  <a:noFill/>
                </a:ln>
                <a:solidFill>
                  <a:srgbClr val="000000"/>
                </a:solidFill>
                <a:effectLst/>
                <a:latin typeface="SassoonCRInfant" panose="02010503020300020003" pitchFamily="2" charset="0"/>
              </a:rPr>
              <a:t>			</a:t>
            </a:r>
            <a:r>
              <a:rPr kumimoji="0" lang="en-GB" altLang="en-US" sz="1200" b="0" i="0" u="sng" strike="noStrike" cap="none" normalizeH="0" baseline="0" dirty="0" smtClean="0">
                <a:ln>
                  <a:noFill/>
                </a:ln>
                <a:solidFill>
                  <a:srgbClr val="000000"/>
                </a:solidFill>
                <a:effectLst/>
                <a:latin typeface="SassoonCRInfant" panose="02010503020300020003" pitchFamily="2" charset="0"/>
              </a:rPr>
              <a:t>Music:</a:t>
            </a:r>
            <a:r>
              <a:rPr lang="en-GB" altLang="en-US" sz="1200" dirty="0" smtClean="0">
                <a:solidFill>
                  <a:srgbClr val="000000"/>
                </a:solidFill>
                <a:latin typeface="SassoonCRInfant" panose="02010503020300020003" pitchFamily="2" charset="0"/>
              </a:rPr>
              <a:t> </a:t>
            </a:r>
            <a:endParaRPr kumimoji="0" lang="en-GB" altLang="en-US" sz="1200" b="0" i="0" strike="noStrike" cap="none" normalizeH="0" baseline="0" dirty="0" smtClean="0">
              <a:ln>
                <a:noFill/>
              </a:ln>
              <a:solidFill>
                <a:srgbClr val="000000"/>
              </a:solidFill>
              <a:effectLst/>
              <a:latin typeface="SassoonCRInfant" panose="02010503020300020003" pitchFamily="2" charset="0"/>
            </a:endParaRPr>
          </a:p>
          <a:p>
            <a:pPr lvl="0" defTabSz="914400" eaLnBrk="0" fontAlgn="base" hangingPunct="0">
              <a:spcBef>
                <a:spcPct val="0"/>
              </a:spcBef>
              <a:spcAft>
                <a:spcPct val="0"/>
              </a:spcAft>
            </a:pPr>
            <a:r>
              <a:rPr lang="en-GB" altLang="en-US" sz="1200" dirty="0" smtClean="0">
                <a:solidFill>
                  <a:srgbClr val="000000"/>
                </a:solidFill>
                <a:latin typeface="SassoonCRInfant" panose="02010503020300020003" pitchFamily="2" charset="0"/>
              </a:rPr>
              <a:t>Pentecost                                     We </a:t>
            </a:r>
            <a:r>
              <a:rPr lang="en-GB" altLang="en-US" sz="1200" dirty="0">
                <a:solidFill>
                  <a:srgbClr val="000000"/>
                </a:solidFill>
                <a:latin typeface="SassoonCRInfant" panose="02010503020300020003" pitchFamily="2" charset="0"/>
              </a:rPr>
              <a:t>will be </a:t>
            </a:r>
            <a:r>
              <a:rPr lang="en-GB" altLang="en-US" sz="1200" dirty="0" smtClean="0">
                <a:solidFill>
                  <a:srgbClr val="000000"/>
                </a:solidFill>
                <a:latin typeface="SassoonCRInfant" panose="02010503020300020003" pitchFamily="2" charset="0"/>
              </a:rPr>
              <a:t>studying </a:t>
            </a:r>
            <a:r>
              <a:rPr lang="en-GB" altLang="en-US" sz="1200" dirty="0">
                <a:solidFill>
                  <a:srgbClr val="000000"/>
                </a:solidFill>
                <a:latin typeface="SassoonCRInfant" panose="02010503020300020003" pitchFamily="2" charset="0"/>
              </a:rPr>
              <a:t>the </a:t>
            </a:r>
            <a:r>
              <a:rPr lang="en-GB" altLang="en-US" sz="1200" dirty="0" err="1">
                <a:solidFill>
                  <a:srgbClr val="000000"/>
                </a:solidFill>
                <a:latin typeface="SassoonCRInfant" panose="02010503020300020003" pitchFamily="2" charset="0"/>
              </a:rPr>
              <a:t>charanga</a:t>
            </a:r>
            <a:r>
              <a:rPr lang="en-GB" altLang="en-US" sz="1200" dirty="0">
                <a:solidFill>
                  <a:srgbClr val="000000"/>
                </a:solidFill>
                <a:latin typeface="SassoonCRInfant" panose="02010503020300020003" pitchFamily="2" charset="0"/>
              </a:rPr>
              <a:t> </a:t>
            </a:r>
            <a:r>
              <a:rPr lang="en-GB" altLang="en-US" sz="1200" dirty="0" smtClean="0">
                <a:solidFill>
                  <a:srgbClr val="000000"/>
                </a:solidFill>
                <a:latin typeface="SassoonCRInfant" panose="02010503020300020003" pitchFamily="2" charset="0"/>
              </a:rPr>
              <a:t>unit</a:t>
            </a:r>
            <a:r>
              <a:rPr kumimoji="0" lang="en-GB" altLang="en-US" sz="1200" b="0" i="0" strike="noStrike" cap="none" normalizeH="0" baseline="0" dirty="0" smtClean="0">
                <a:ln>
                  <a:noFill/>
                </a:ln>
                <a:solidFill>
                  <a:srgbClr val="000000"/>
                </a:solidFill>
                <a:effectLst/>
                <a:latin typeface="SassoonCRInfant" panose="02010503020300020003" pitchFamily="2" charset="0"/>
              </a:rPr>
              <a:t> Blackbird</a:t>
            </a:r>
          </a:p>
          <a:p>
            <a:pPr lvl="0" algn="ctr" defTabSz="914400" eaLnBrk="0" fontAlgn="base" hangingPunct="0">
              <a:spcBef>
                <a:spcPct val="0"/>
              </a:spcBef>
              <a:spcAft>
                <a:spcPct val="0"/>
              </a:spcAft>
            </a:pPr>
            <a:r>
              <a:rPr lang="en-GB" altLang="en-US" sz="1200" dirty="0" smtClean="0">
                <a:solidFill>
                  <a:srgbClr val="000000"/>
                </a:solidFill>
                <a:latin typeface="SassoonCRInfant" panose="02010503020300020003" pitchFamily="2" charset="0"/>
              </a:rPr>
              <a:t>What is the impact for Christians?     which is focused around the song by the            Beatles.</a:t>
            </a:r>
            <a:endParaRPr kumimoji="0" lang="en-GB" altLang="en-US" sz="1200" b="0" i="0" u="none" strike="noStrike" cap="none" normalizeH="0" dirty="0" smtClean="0">
              <a:ln>
                <a:noFill/>
              </a:ln>
              <a:solidFill>
                <a:srgbClr val="000000"/>
              </a:solidFill>
              <a:effectLst/>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200" u="sng" dirty="0" smtClean="0">
                <a:solidFill>
                  <a:srgbClr val="000000"/>
                </a:solidFill>
                <a:latin typeface="SassoonCRInfant" panose="02010503020300020003" pitchFamily="2" charset="0"/>
              </a:rPr>
              <a:t>PSHE:</a:t>
            </a:r>
            <a:r>
              <a:rPr lang="en-GB" altLang="en-US" sz="1200" dirty="0" smtClean="0">
                <a:solidFill>
                  <a:srgbClr val="000000"/>
                </a:solidFill>
                <a:latin typeface="SassoonCRInfant" panose="02010503020300020003" pitchFamily="2" charset="0"/>
              </a:rPr>
              <a:t> 			</a:t>
            </a:r>
            <a:endParaRPr lang="en-GB" altLang="en-US" sz="1200" dirty="0">
              <a:solidFill>
                <a:srgbClr val="000000"/>
              </a:solidFill>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r>
              <a:rPr kumimoji="0" lang="en-GB" altLang="en-US" sz="1200" b="0" i="0" u="none" strike="noStrike" cap="none" normalizeH="0" baseline="0" dirty="0" smtClean="0">
                <a:ln>
                  <a:noFill/>
                </a:ln>
                <a:solidFill>
                  <a:srgbClr val="000000"/>
                </a:solidFill>
                <a:effectLst/>
                <a:latin typeface="SassoonCRInfant" panose="02010503020300020003" pitchFamily="2" charset="0"/>
              </a:rPr>
              <a:t>Relationships. </a:t>
            </a:r>
          </a:p>
          <a:p>
            <a:pPr marR="0" lvl="0" algn="l" defTabSz="914400" rtl="0" eaLnBrk="0" fontAlgn="base" latinLnBrk="0" hangingPunct="0">
              <a:lnSpc>
                <a:spcPct val="100000"/>
              </a:lnSpc>
              <a:spcBef>
                <a:spcPct val="0"/>
              </a:spcBef>
              <a:spcAft>
                <a:spcPct val="0"/>
              </a:spcAft>
              <a:buClrTx/>
              <a:buSzTx/>
              <a:tabLst/>
            </a:pPr>
            <a:r>
              <a:rPr lang="en-GB" altLang="en-US" sz="1200" dirty="0" smtClean="0">
                <a:solidFill>
                  <a:srgbClr val="000000"/>
                </a:solidFill>
                <a:latin typeface="SassoonCRInfant" panose="02010503020300020003" pitchFamily="2" charset="0"/>
              </a:rPr>
              <a:t>We will be looking at the different relationships we have with people in our lives and how we can identify and manage our feelings. </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lvl="0"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PE:</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defTabSz="914400" eaLnBrk="0" fontAlgn="base" hangingPunct="0">
              <a:spcBef>
                <a:spcPct val="0"/>
              </a:spcBef>
              <a:spcAft>
                <a:spcPct val="0"/>
              </a:spcAft>
            </a:pPr>
            <a:r>
              <a:rPr lang="en-GB" altLang="en-US" sz="1200" dirty="0" smtClean="0">
                <a:solidFill>
                  <a:srgbClr val="000000"/>
                </a:solidFill>
                <a:latin typeface="SassoonCRInfant" panose="02010503020300020003" pitchFamily="2" charset="0"/>
              </a:rPr>
              <a:t>Outdoor and adventurous activities.</a:t>
            </a:r>
          </a:p>
          <a:p>
            <a:pPr defTabSz="914400" eaLnBrk="0" fontAlgn="base" hangingPunct="0">
              <a:spcBef>
                <a:spcPct val="0"/>
              </a:spcBef>
              <a:spcAft>
                <a:spcPct val="0"/>
              </a:spcAft>
            </a:pPr>
            <a:r>
              <a:rPr lang="en-GB" altLang="en-US" sz="1200" dirty="0" err="1" smtClean="0">
                <a:solidFill>
                  <a:srgbClr val="000000"/>
                </a:solidFill>
                <a:latin typeface="SassoonCRInfant" panose="02010503020300020003" pitchFamily="2" charset="0"/>
              </a:rPr>
              <a:t>Rounders</a:t>
            </a:r>
            <a:endParaRPr lang="en-GB" altLang="en-US" sz="1200" dirty="0" smtClean="0">
              <a:solidFill>
                <a:srgbClr val="000000"/>
              </a:solidFill>
              <a:latin typeface="SassoonCRInfant" panose="02010503020300020003" pitchFamily="2" charset="0"/>
            </a:endParaRPr>
          </a:p>
          <a:p>
            <a:pPr defTabSz="914400" eaLnBrk="0" fontAlgn="base" hangingPunct="0">
              <a:spcBef>
                <a:spcPct val="0"/>
              </a:spcBef>
              <a:spcAft>
                <a:spcPct val="0"/>
              </a:spcAft>
            </a:pPr>
            <a:r>
              <a:rPr lang="en-GB" altLang="en-US" sz="1200" u="sng" dirty="0" smtClean="0">
                <a:solidFill>
                  <a:srgbClr val="000000"/>
                </a:solidFill>
                <a:latin typeface="SassoonCRInfant" panose="02010503020300020003" pitchFamily="2" charset="0"/>
              </a:rPr>
              <a:t>Computing:</a:t>
            </a:r>
          </a:p>
          <a:p>
            <a:pPr defTabSz="914400" eaLnBrk="0" fontAlgn="base" hangingPunct="0">
              <a:spcBef>
                <a:spcPct val="0"/>
              </a:spcBef>
              <a:spcAft>
                <a:spcPct val="0"/>
              </a:spcAft>
            </a:pPr>
            <a:r>
              <a:rPr kumimoji="0" lang="en-GB" altLang="en-US" sz="1200" b="0" i="0" u="none" strike="noStrike" cap="none" normalizeH="0" baseline="0" dirty="0" smtClean="0">
                <a:ln>
                  <a:noFill/>
                </a:ln>
                <a:solidFill>
                  <a:srgbClr val="000000"/>
                </a:solidFill>
                <a:effectLst/>
                <a:latin typeface="SassoonCRInfant" panose="02010503020300020003" pitchFamily="2" charset="0"/>
              </a:rPr>
              <a:t>We are meteorologists.</a:t>
            </a:r>
            <a:endParaRPr lang="en-GB" altLang="en-US" sz="1200" dirty="0">
              <a:solidFill>
                <a:srgbClr val="000000"/>
              </a:solidFill>
              <a:latin typeface="SassoonCRInfant" panose="02010503020300020003" pitchFamily="2" charset="0"/>
            </a:endParaRPr>
          </a:p>
          <a:p>
            <a:pPr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French: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SassoonCRInfant" panose="02010503020300020003" pitchFamily="2" charset="0"/>
              </a:rPr>
              <a:t>We are learning new vocabulary and ways to talk about holidays.</a:t>
            </a:r>
          </a:p>
        </p:txBody>
      </p:sp>
      <p:sp>
        <p:nvSpPr>
          <p:cNvPr id="8" name="WordArt 7"/>
          <p:cNvSpPr>
            <a:spLocks noChangeArrowheads="1" noChangeShapeType="1" noTextEdit="1"/>
          </p:cNvSpPr>
          <p:nvPr/>
        </p:nvSpPr>
        <p:spPr bwMode="auto">
          <a:xfrm rot="1065579">
            <a:off x="7935285" y="339411"/>
            <a:ext cx="1757776" cy="1108379"/>
          </a:xfrm>
          <a:prstGeom prst="rect">
            <a:avLst/>
          </a:prstGeom>
        </p:spPr>
        <p:txBody>
          <a:bodyPr wrap="none" fromWordArt="1">
            <a:prstTxWarp prst="textPlain">
              <a:avLst>
                <a:gd name="adj" fmla="val 50262"/>
              </a:avLst>
            </a:prstTxWarp>
          </a:bodyPr>
          <a:lstStyle/>
          <a:p>
            <a:pPr algn="ctr" rtl="0">
              <a:buNone/>
            </a:pPr>
            <a:r>
              <a:rPr lang="en-GB" sz="3600" b="1" kern="10" spc="0" dirty="0" smtClean="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rPr>
              <a:t>Develop</a:t>
            </a:r>
          </a:p>
          <a:p>
            <a:pPr algn="ctr" rtl="0">
              <a:buNone/>
            </a:pPr>
            <a:r>
              <a:rPr lang="en-GB" sz="3600" b="1" kern="10" spc="0" dirty="0" smtClean="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rPr>
              <a:t> </a:t>
            </a:r>
            <a:endParaRPr lang="en-GB" sz="3600" b="1" kern="10" spc="0" dirty="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endParaRPr>
          </a:p>
        </p:txBody>
      </p:sp>
      <p:sp>
        <p:nvSpPr>
          <p:cNvPr id="9" name="Text Box 8"/>
          <p:cNvSpPr txBox="1">
            <a:spLocks noChangeArrowheads="1"/>
          </p:cNvSpPr>
          <p:nvPr/>
        </p:nvSpPr>
        <p:spPr bwMode="auto">
          <a:xfrm>
            <a:off x="259126" y="2597696"/>
            <a:ext cx="3877445" cy="1556293"/>
          </a:xfrm>
          <a:prstGeom prst="rect">
            <a:avLst/>
          </a:prstGeom>
          <a:solidFill>
            <a:srgbClr val="FFCCCC"/>
          </a:solidFill>
          <a:ln w="63500" cmpd="thickThin" algn="ctr">
            <a:solidFill>
              <a:srgbClr val="4D1933"/>
            </a:solid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ts val="600"/>
              </a:spcBef>
              <a:spcAft>
                <a:spcPct val="0"/>
              </a:spcAft>
              <a:buClrTx/>
              <a:buSzTx/>
              <a:buFontTx/>
              <a:buNone/>
              <a:tabLst/>
            </a:pPr>
            <a:r>
              <a:rPr kumimoji="0" lang="en-GB" altLang="en-US" sz="3600" b="1" i="0" u="none" strike="noStrike" cap="none" normalizeH="0" baseline="0" dirty="0" smtClean="0">
                <a:ln>
                  <a:noFill/>
                </a:ln>
                <a:solidFill>
                  <a:srgbClr val="993366"/>
                </a:solidFill>
                <a:effectLst/>
                <a:latin typeface="SassoonCRInfant" panose="02010503020300020003" pitchFamily="2" charset="0"/>
              </a:rPr>
              <a:t>Year 4 – </a:t>
            </a:r>
            <a:r>
              <a:rPr lang="en-GB" altLang="en-US" sz="3600" b="1" dirty="0" smtClean="0">
                <a:solidFill>
                  <a:srgbClr val="993366"/>
                </a:solidFill>
                <a:latin typeface="SassoonCRInfant" panose="02010503020300020003" pitchFamily="2" charset="0"/>
              </a:rPr>
              <a:t>Summer</a:t>
            </a:r>
            <a:r>
              <a:rPr kumimoji="0" lang="en-GB" altLang="en-US" sz="3600" b="1" i="0" u="none" strike="noStrike" cap="none" normalizeH="0" dirty="0" smtClean="0">
                <a:ln>
                  <a:noFill/>
                </a:ln>
                <a:solidFill>
                  <a:srgbClr val="993366"/>
                </a:solidFill>
                <a:effectLst/>
                <a:latin typeface="SassoonCRInfant" panose="02010503020300020003" pitchFamily="2" charset="0"/>
              </a:rPr>
              <a:t> 1</a:t>
            </a:r>
            <a:r>
              <a:rPr lang="en-GB" altLang="en-US" sz="2800" b="1" dirty="0" smtClean="0">
                <a:solidFill>
                  <a:srgbClr val="993366"/>
                </a:solidFill>
                <a:latin typeface="SassoonCRInfant" panose="02010503020300020003" pitchFamily="2" charset="0"/>
              </a:rPr>
              <a:t>Misty mountain, </a:t>
            </a:r>
            <a:r>
              <a:rPr lang="en-GB" altLang="en-US" sz="2800" b="1" dirty="0">
                <a:solidFill>
                  <a:srgbClr val="993366"/>
                </a:solidFill>
                <a:latin typeface="SassoonCRInfant" panose="02010503020300020003" pitchFamily="2" charset="0"/>
              </a:rPr>
              <a:t>W</a:t>
            </a:r>
            <a:r>
              <a:rPr lang="en-GB" altLang="en-US" sz="2800" b="1" dirty="0" smtClean="0">
                <a:solidFill>
                  <a:srgbClr val="993366"/>
                </a:solidFill>
                <a:latin typeface="SassoonCRInfant" panose="02010503020300020003" pitchFamily="2" charset="0"/>
              </a:rPr>
              <a:t>inding river</a:t>
            </a:r>
            <a:endParaRPr kumimoji="0" lang="en-US" altLang="en-US" sz="1050" b="1" i="0" u="none" strike="noStrike" cap="none" normalizeH="0" baseline="0" dirty="0" smtClean="0">
              <a:ln>
                <a:noFill/>
              </a:ln>
              <a:solidFill>
                <a:schemeClr val="tx1"/>
              </a:solidFill>
              <a:effectLst/>
              <a:latin typeface="SassoonCRInfant" panose="02010503020300020003" pitchFamily="2" charset="0"/>
            </a:endParaRPr>
          </a:p>
        </p:txBody>
      </p:sp>
      <p:sp>
        <p:nvSpPr>
          <p:cNvPr id="13" name="WordArt 11"/>
          <p:cNvSpPr>
            <a:spLocks noChangeArrowheads="1" noChangeShapeType="1" noTextEdit="1"/>
          </p:cNvSpPr>
          <p:nvPr/>
        </p:nvSpPr>
        <p:spPr bwMode="auto">
          <a:xfrm rot="20293429">
            <a:off x="4030124" y="5734093"/>
            <a:ext cx="1475784" cy="613808"/>
          </a:xfrm>
          <a:prstGeom prst="rect">
            <a:avLst/>
          </a:prstGeom>
        </p:spPr>
        <p:txBody>
          <a:bodyPr wrap="none" fromWordArt="1">
            <a:prstTxWarp prst="textPlain">
              <a:avLst>
                <a:gd name="adj" fmla="val 50000"/>
              </a:avLst>
            </a:prstTxWarp>
          </a:bodyPr>
          <a:lstStyle/>
          <a:p>
            <a:pPr algn="ctr" rtl="0">
              <a:buNone/>
            </a:pPr>
            <a:endParaRPr lang="en-GB" sz="3600" b="1" kern="10" spc="0" dirty="0">
              <a:ln w="6350">
                <a:solidFill>
                  <a:srgbClr val="000000"/>
                </a:solidFill>
                <a:round/>
                <a:headEnd/>
                <a:tailEnd/>
              </a:ln>
              <a:solidFill>
                <a:srgbClr val="009999"/>
              </a:solidFill>
              <a:effectLst>
                <a:outerShdw dist="29783" dir="1514402" algn="ctr" rotWithShape="0">
                  <a:srgbClr val="000000">
                    <a:alpha val="50000"/>
                  </a:srgbClr>
                </a:outerShdw>
              </a:effectLst>
              <a:latin typeface="SassoonCRInfant" panose="02010503020300020003" pitchFamily="2" charset="0"/>
            </a:endParaRPr>
          </a:p>
        </p:txBody>
      </p:sp>
      <p:sp>
        <p:nvSpPr>
          <p:cNvPr id="14" name="Text Box 12"/>
          <p:cNvSpPr txBox="1">
            <a:spLocks noChangeArrowheads="1"/>
          </p:cNvSpPr>
          <p:nvPr/>
        </p:nvSpPr>
        <p:spPr bwMode="auto">
          <a:xfrm>
            <a:off x="253541" y="4481921"/>
            <a:ext cx="3263900" cy="2117824"/>
          </a:xfrm>
          <a:prstGeom prst="rect">
            <a:avLst/>
          </a:prstGeom>
          <a:solidFill>
            <a:srgbClr val="FFFFFF"/>
          </a:solidFill>
          <a:ln w="31750" algn="ctr">
            <a:solidFill>
              <a:srgbClr val="99FF33"/>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defTabSz="914400" eaLnBrk="0" fontAlgn="base" hangingPunct="0">
              <a:spcBef>
                <a:spcPct val="0"/>
              </a:spcBef>
              <a:spcAft>
                <a:spcPct val="0"/>
              </a:spcAft>
            </a:pPr>
            <a:endParaRPr lang="en-GB" altLang="en-US" dirty="0" smtClean="0">
              <a:solidFill>
                <a:srgbClr val="000000"/>
              </a:solidFill>
              <a:latin typeface="SassoonCRInfant" panose="02010503020300020003" pitchFamily="2" charset="0"/>
            </a:endParaRPr>
          </a:p>
          <a:p>
            <a:pPr defTabSz="914400" eaLnBrk="0" fontAlgn="base" hangingPunct="0">
              <a:spcBef>
                <a:spcPct val="0"/>
              </a:spcBef>
              <a:spcAft>
                <a:spcPct val="0"/>
              </a:spcAft>
            </a:pPr>
            <a:r>
              <a:rPr lang="en-GB" altLang="en-US" dirty="0" smtClean="0">
                <a:solidFill>
                  <a:srgbClr val="000000"/>
                </a:solidFill>
                <a:latin typeface="SassoonCRInfant" panose="02010503020300020003" pitchFamily="2" charset="0"/>
              </a:rPr>
              <a:t>We will be using everything we have learnt and all our skills on a special trip down to the river!</a:t>
            </a:r>
          </a:p>
        </p:txBody>
      </p:sp>
      <p:sp>
        <p:nvSpPr>
          <p:cNvPr id="15" name="AutoShape 13"/>
          <p:cNvSpPr>
            <a:spLocks noChangeArrowheads="1"/>
          </p:cNvSpPr>
          <p:nvPr/>
        </p:nvSpPr>
        <p:spPr bwMode="auto">
          <a:xfrm rot="10800000">
            <a:off x="3569547" y="4853007"/>
            <a:ext cx="767621" cy="550862"/>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993366"/>
          </a:solidFill>
          <a:ln w="25400" algn="ctr">
            <a:solidFill>
              <a:srgbClr val="4D1933"/>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latin typeface="SassoonCRInfant" panose="02010503020300020003" pitchFamily="2" charset="0"/>
            </a:endParaRPr>
          </a:p>
        </p:txBody>
      </p:sp>
      <p:sp>
        <p:nvSpPr>
          <p:cNvPr id="16" name="WordArt 14"/>
          <p:cNvSpPr>
            <a:spLocks noChangeArrowheads="1" noChangeShapeType="1" noTextEdit="1"/>
          </p:cNvSpPr>
          <p:nvPr/>
        </p:nvSpPr>
        <p:spPr bwMode="auto">
          <a:xfrm>
            <a:off x="351279" y="5839096"/>
            <a:ext cx="1377461" cy="575304"/>
          </a:xfrm>
          <a:prstGeom prst="rect">
            <a:avLst/>
          </a:prstGeom>
        </p:spPr>
        <p:txBody>
          <a:bodyPr wrap="none" fromWordArt="1">
            <a:prstTxWarp prst="textPlain">
              <a:avLst>
                <a:gd name="adj" fmla="val 50000"/>
              </a:avLst>
            </a:prstTxWarp>
          </a:bodyPr>
          <a:lstStyle/>
          <a:p>
            <a:pPr algn="ctr" rtl="0">
              <a:buNone/>
            </a:pPr>
            <a:r>
              <a:rPr lang="en-GB" sz="3600" b="1" kern="10" spc="0" dirty="0" smtClean="0">
                <a:ln w="6350">
                  <a:solidFill>
                    <a:srgbClr val="000000"/>
                  </a:solidFill>
                  <a:round/>
                  <a:headEnd/>
                  <a:tailEnd/>
                </a:ln>
                <a:solidFill>
                  <a:srgbClr val="99FF33"/>
                </a:solidFill>
                <a:effectLst>
                  <a:outerShdw dist="29783" dir="1514402" algn="ctr" rotWithShape="0">
                    <a:srgbClr val="000000">
                      <a:alpha val="50000"/>
                    </a:srgbClr>
                  </a:outerShdw>
                </a:effectLst>
                <a:latin typeface="SassoonCRInfant" panose="02010503020300020003" pitchFamily="2" charset="0"/>
              </a:rPr>
              <a:t>Express</a:t>
            </a:r>
            <a:endParaRPr lang="en-GB" sz="3600" b="1" kern="10" spc="0" dirty="0">
              <a:ln w="6350">
                <a:solidFill>
                  <a:srgbClr val="000000"/>
                </a:solidFill>
                <a:round/>
                <a:headEnd/>
                <a:tailEnd/>
              </a:ln>
              <a:solidFill>
                <a:srgbClr val="99FF33"/>
              </a:solidFill>
              <a:effectLst>
                <a:outerShdw dist="29783" dir="1514402" algn="ctr" rotWithShape="0">
                  <a:srgbClr val="000000">
                    <a:alpha val="50000"/>
                  </a:srgbClr>
                </a:outerShdw>
              </a:effectLst>
              <a:latin typeface="SassoonCRInfant" panose="02010503020300020003" pitchFamily="2" charset="0"/>
            </a:endParaRPr>
          </a:p>
        </p:txBody>
      </p:sp>
      <p:pic>
        <p:nvPicPr>
          <p:cNvPr id="2" name="Picture 1"/>
          <p:cNvPicPr>
            <a:picLocks noChangeAspect="1"/>
          </p:cNvPicPr>
          <p:nvPr/>
        </p:nvPicPr>
        <p:blipFill>
          <a:blip r:embed="rId3"/>
          <a:stretch>
            <a:fillRect/>
          </a:stretch>
        </p:blipFill>
        <p:spPr>
          <a:xfrm>
            <a:off x="2516837" y="5676255"/>
            <a:ext cx="653098" cy="729484"/>
          </a:xfrm>
          <a:prstGeom prst="rect">
            <a:avLst/>
          </a:prstGeom>
        </p:spPr>
      </p:pic>
      <p:pic>
        <p:nvPicPr>
          <p:cNvPr id="19" name="Picture 18"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6125" y="4759242"/>
            <a:ext cx="1979963" cy="1840503"/>
          </a:xfrm>
          <a:prstGeom prst="rect">
            <a:avLst/>
          </a:prstGeom>
          <a:noFill/>
          <a:ln>
            <a:noFill/>
          </a:ln>
        </p:spPr>
      </p:pic>
      <p:pic>
        <p:nvPicPr>
          <p:cNvPr id="20" name="Picture 19" descr="See the source imag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91756" y="2490652"/>
            <a:ext cx="455261" cy="822598"/>
          </a:xfrm>
          <a:prstGeom prst="rect">
            <a:avLst/>
          </a:prstGeom>
          <a:noFill/>
          <a:ln>
            <a:noFill/>
          </a:ln>
        </p:spPr>
      </p:pic>
      <p:pic>
        <p:nvPicPr>
          <p:cNvPr id="10" name="Picture 9"/>
          <p:cNvPicPr>
            <a:picLocks noChangeAspect="1"/>
          </p:cNvPicPr>
          <p:nvPr/>
        </p:nvPicPr>
        <p:blipFill>
          <a:blip r:embed="rId6"/>
          <a:stretch>
            <a:fillRect/>
          </a:stretch>
        </p:blipFill>
        <p:spPr>
          <a:xfrm>
            <a:off x="6188245" y="2948253"/>
            <a:ext cx="499654" cy="855177"/>
          </a:xfrm>
          <a:prstGeom prst="rect">
            <a:avLst/>
          </a:prstGeom>
        </p:spPr>
      </p:pic>
      <p:pic>
        <p:nvPicPr>
          <p:cNvPr id="21" name="Picture 20" descr="See the source imag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52806" y="6245409"/>
            <a:ext cx="796925" cy="497205"/>
          </a:xfrm>
          <a:prstGeom prst="rect">
            <a:avLst/>
          </a:prstGeom>
          <a:noFill/>
          <a:ln>
            <a:noFill/>
          </a:ln>
        </p:spPr>
      </p:pic>
      <p:pic>
        <p:nvPicPr>
          <p:cNvPr id="22" name="Picture 21" descr="See the source image"/>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623835" y="777626"/>
            <a:ext cx="649710" cy="531488"/>
          </a:xfrm>
          <a:prstGeom prst="rect">
            <a:avLst/>
          </a:prstGeom>
          <a:noFill/>
          <a:ln>
            <a:noFill/>
          </a:ln>
        </p:spPr>
      </p:pic>
    </p:spTree>
    <p:extLst>
      <p:ext uri="{BB962C8B-B14F-4D97-AF65-F5344CB8AC3E}">
        <p14:creationId xmlns:p14="http://schemas.microsoft.com/office/powerpoint/2010/main" val="1104596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1490</TotalTime>
  <Words>252</Words>
  <Application>Microsoft Office PowerPoint</Application>
  <PresentationFormat>A4 Paper (210x297 mm)</PresentationFormat>
  <Paragraphs>43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SassoonCRInfant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Dimbleby</dc:creator>
  <cp:lastModifiedBy>Louise Youngman</cp:lastModifiedBy>
  <cp:revision>41</cp:revision>
  <dcterms:created xsi:type="dcterms:W3CDTF">2018-09-18T20:33:29Z</dcterms:created>
  <dcterms:modified xsi:type="dcterms:W3CDTF">2023-04-18T08:22:52Z</dcterms:modified>
</cp:coreProperties>
</file>