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12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203650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86367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314223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785290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191565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3809233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229091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341549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400933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188337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13/05/2022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192402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A8BB2-DAAA-4DC2-B55A-5871DBB84A5A}" type="datetimeFigureOut">
              <a:rPr lang="en-GB" smtClean="0"/>
              <a:t>13/05/2022</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7610A-7E42-4D42-A48F-D0CB413DB0D6}" type="slidenum">
              <a:rPr lang="en-GB" smtClean="0"/>
              <a:t>‹#›</a:t>
            </a:fld>
            <a:endParaRPr lang="en-GB" dirty="0"/>
          </a:p>
        </p:txBody>
      </p:sp>
    </p:spTree>
    <p:extLst>
      <p:ext uri="{BB962C8B-B14F-4D97-AF65-F5344CB8AC3E}">
        <p14:creationId xmlns:p14="http://schemas.microsoft.com/office/powerpoint/2010/main" val="3988300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13829" y="768700"/>
            <a:ext cx="2812697" cy="1660159"/>
          </a:xfrm>
          <a:prstGeom prst="rect">
            <a:avLst/>
          </a:prstGeom>
          <a:solidFill>
            <a:srgbClr val="FFFFFF"/>
          </a:solidFill>
          <a:ln w="31750" algn="ctr">
            <a:solidFill>
              <a:srgbClr val="ED7D31"/>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1200" dirty="0">
              <a:solidFill>
                <a:srgbClr val="000000"/>
              </a:solidFill>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300" dirty="0" smtClean="0">
                <a:solidFill>
                  <a:srgbClr val="000000"/>
                </a:solidFill>
                <a:latin typeface="SassoonCRInfant" panose="02010503020300020003" pitchFamily="2" charset="0"/>
              </a:rPr>
              <a:t>This term we will be looking at home, bones and groans. We will look at how animals and humans survive. Can you identify any parts of the human or animal’s skeleton?</a:t>
            </a:r>
            <a:endParaRPr lang="en-GB" altLang="en-US" sz="1200" dirty="0">
              <a:solidFill>
                <a:srgbClr val="000000"/>
              </a:solidFill>
              <a:latin typeface="SassoonCRInfant" panose="02010503020300020003" pitchFamily="2" charset="0"/>
            </a:endParaRPr>
          </a:p>
        </p:txBody>
      </p:sp>
      <p:sp>
        <p:nvSpPr>
          <p:cNvPr id="6" name="AutoShape 4"/>
          <p:cNvSpPr>
            <a:spLocks noChangeArrowheads="1"/>
          </p:cNvSpPr>
          <p:nvPr/>
        </p:nvSpPr>
        <p:spPr bwMode="auto">
          <a:xfrm>
            <a:off x="3290292" y="1376296"/>
            <a:ext cx="993923" cy="364672"/>
          </a:xfrm>
          <a:custGeom>
            <a:avLst/>
            <a:gdLst>
              <a:gd name="G0" fmla="+- 15457 0 0"/>
              <a:gd name="G1" fmla="+- 5914 0 0"/>
              <a:gd name="G2" fmla="+- 21600 0 5914"/>
              <a:gd name="G3" fmla="+- 10800 0 5914"/>
              <a:gd name="G4" fmla="+- 21600 0 15457"/>
              <a:gd name="G5" fmla="*/ G4 G3 10800"/>
              <a:gd name="G6" fmla="+- 21600 0 G5"/>
              <a:gd name="T0" fmla="*/ 15457 w 21600"/>
              <a:gd name="T1" fmla="*/ 0 h 21600"/>
              <a:gd name="T2" fmla="*/ 0 w 21600"/>
              <a:gd name="T3" fmla="*/ 10800 h 21600"/>
              <a:gd name="T4" fmla="*/ 15457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457" y="0"/>
                </a:moveTo>
                <a:lnTo>
                  <a:pt x="15457" y="5914"/>
                </a:lnTo>
                <a:lnTo>
                  <a:pt x="3375" y="5914"/>
                </a:lnTo>
                <a:lnTo>
                  <a:pt x="3375" y="15686"/>
                </a:lnTo>
                <a:lnTo>
                  <a:pt x="15457" y="15686"/>
                </a:lnTo>
                <a:lnTo>
                  <a:pt x="15457" y="21600"/>
                </a:lnTo>
                <a:lnTo>
                  <a:pt x="21600" y="10800"/>
                </a:lnTo>
                <a:close/>
              </a:path>
              <a:path w="21600" h="21600">
                <a:moveTo>
                  <a:pt x="1350" y="5914"/>
                </a:moveTo>
                <a:lnTo>
                  <a:pt x="1350" y="15686"/>
                </a:lnTo>
                <a:lnTo>
                  <a:pt x="2700" y="15686"/>
                </a:lnTo>
                <a:lnTo>
                  <a:pt x="2700" y="5914"/>
                </a:lnTo>
                <a:close/>
              </a:path>
              <a:path w="21600" h="21600">
                <a:moveTo>
                  <a:pt x="0" y="5914"/>
                </a:moveTo>
                <a:lnTo>
                  <a:pt x="0" y="15686"/>
                </a:lnTo>
                <a:lnTo>
                  <a:pt x="675" y="15686"/>
                </a:lnTo>
                <a:lnTo>
                  <a:pt x="675" y="5914"/>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dirty="0">
              <a:latin typeface="SassoonCRInfant" panose="02010503020300020003" pitchFamily="2" charset="0"/>
            </a:endParaRPr>
          </a:p>
        </p:txBody>
      </p:sp>
      <p:pic>
        <p:nvPicPr>
          <p:cNvPr id="1029" name="Picture 5" descr="Image result for question m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575956">
            <a:off x="2362621" y="95366"/>
            <a:ext cx="454233" cy="8935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WordArt 2"/>
          <p:cNvSpPr>
            <a:spLocks noChangeArrowheads="1" noChangeShapeType="1" noTextEdit="1"/>
          </p:cNvSpPr>
          <p:nvPr/>
        </p:nvSpPr>
        <p:spPr bwMode="auto">
          <a:xfrm rot="20521251">
            <a:off x="115574" y="234460"/>
            <a:ext cx="1933575" cy="915988"/>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rPr>
              <a:t>Engage</a:t>
            </a:r>
            <a:endParaRPr lang="en-GB" sz="3600" b="1" kern="10" spc="0" dirty="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endParaRPr>
          </a:p>
        </p:txBody>
      </p:sp>
      <p:sp>
        <p:nvSpPr>
          <p:cNvPr id="7" name="Text Box 6"/>
          <p:cNvSpPr txBox="1">
            <a:spLocks noChangeArrowheads="1"/>
          </p:cNvSpPr>
          <p:nvPr/>
        </p:nvSpPr>
        <p:spPr bwMode="auto">
          <a:xfrm>
            <a:off x="4337168" y="69863"/>
            <a:ext cx="5356458" cy="6731783"/>
          </a:xfrm>
          <a:prstGeom prst="rect">
            <a:avLst/>
          </a:prstGeom>
          <a:solidFill>
            <a:srgbClr val="FFFFFF"/>
          </a:solidFill>
          <a:ln w="31750" algn="ctr">
            <a:solidFill>
              <a:srgbClr val="993366"/>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sng" strike="noStrike" cap="none" normalizeH="0" baseline="0" dirty="0" smtClean="0">
                <a:ln>
                  <a:noFill/>
                </a:ln>
                <a:solidFill>
                  <a:srgbClr val="000000"/>
                </a:solidFill>
                <a:effectLst/>
                <a:latin typeface="SassoonCRInfant" panose="02010503020300020003" pitchFamily="2" charset="0"/>
              </a:rPr>
              <a:t>The children will learn about: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English:</a:t>
            </a:r>
          </a:p>
          <a:p>
            <a:pPr marL="171450" indent="-171450" defTabSz="914400" eaLnBrk="0" fontAlgn="base" hangingPunct="0">
              <a:spcBef>
                <a:spcPct val="0"/>
              </a:spcBef>
              <a:spcAft>
                <a:spcPct val="0"/>
              </a:spcAft>
              <a:buFont typeface="Arial" panose="020B0604020202020204" pitchFamily="34" charset="0"/>
              <a:buChar char="•"/>
            </a:pPr>
            <a:r>
              <a:rPr kumimoji="0" lang="en-GB" altLang="en-US" sz="1200" b="0" i="0" u="none" strike="noStrike" cap="none" normalizeH="0" dirty="0" smtClean="0">
                <a:ln>
                  <a:noFill/>
                </a:ln>
                <a:solidFill>
                  <a:srgbClr val="000000"/>
                </a:solidFill>
                <a:effectLst/>
                <a:latin typeface="SassoonCRInfant" panose="02010503020300020003" pitchFamily="2" charset="0"/>
              </a:rPr>
              <a:t>Charlotte’s Web </a:t>
            </a:r>
          </a:p>
          <a:p>
            <a:pPr marL="171450" indent="-171450" defTabSz="914400" eaLnBrk="0" fontAlgn="base" hangingPunct="0">
              <a:spcBef>
                <a:spcPct val="0"/>
              </a:spcBef>
              <a:spcAft>
                <a:spcPct val="0"/>
              </a:spcAft>
              <a:buFont typeface="Arial" panose="020B0604020202020204" pitchFamily="34" charset="0"/>
              <a:buChar char="•"/>
            </a:pPr>
            <a:r>
              <a:rPr lang="en-GB" altLang="en-US" sz="1200" baseline="0" dirty="0" smtClean="0">
                <a:solidFill>
                  <a:srgbClr val="000000"/>
                </a:solidFill>
                <a:latin typeface="SassoonCRInfant" panose="02010503020300020003" pitchFamily="2" charset="0"/>
              </a:rPr>
              <a:t>Adventure</a:t>
            </a:r>
            <a:r>
              <a:rPr lang="en-GB" altLang="en-US" sz="1200" dirty="0" smtClean="0">
                <a:solidFill>
                  <a:srgbClr val="000000"/>
                </a:solidFill>
                <a:latin typeface="SassoonCRInfant" panose="02010503020300020003" pitchFamily="2" charset="0"/>
              </a:rPr>
              <a:t> stories </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Poems linked to homes, bones or groans. </a:t>
            </a:r>
          </a:p>
          <a:p>
            <a:pPr defTabSz="914400" eaLnBrk="0" fontAlgn="base" hangingPunct="0">
              <a:spcBef>
                <a:spcPct val="0"/>
              </a:spcBef>
              <a:spcAft>
                <a:spcPct val="0"/>
              </a:spcAf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kumimoji="0" lang="en-GB" altLang="en-US" sz="1200" i="0" u="sng" strike="noStrike" cap="none" normalizeH="0" dirty="0" smtClean="0">
                <a:ln>
                  <a:noFill/>
                </a:ln>
                <a:solidFill>
                  <a:srgbClr val="000000"/>
                </a:solidFill>
                <a:effectLst/>
                <a:latin typeface="SassoonCRInfant" panose="02010503020300020003" pitchFamily="2" charset="0"/>
              </a:rPr>
              <a:t>Science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Humans and animals have skeletons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Muscles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Animals and humans nutrition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GB" altLang="en-US" sz="1200" b="0" i="0" u="none" strike="noStrike" cap="none" normalizeH="0" dirty="0" smtClean="0">
              <a:ln>
                <a:noFill/>
              </a:ln>
              <a:solidFill>
                <a:srgbClr val="000000"/>
              </a:solidFill>
              <a:effectLst/>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lang="en-GB" altLang="en-US" sz="1200" u="sng" dirty="0" smtClean="0">
                <a:solidFill>
                  <a:srgbClr val="000000"/>
                </a:solidFill>
                <a:latin typeface="SassoonCRInfant" panose="02010503020300020003" pitchFamily="2" charset="0"/>
              </a:rPr>
              <a:t>Geography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Locate different countries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i="0" strike="noStrike" cap="none" normalizeH="0" baseline="0" dirty="0" smtClean="0">
                <a:ln>
                  <a:noFill/>
                </a:ln>
                <a:solidFill>
                  <a:srgbClr val="000000"/>
                </a:solidFill>
                <a:effectLst/>
                <a:latin typeface="SassoonCRInfant" panose="02010503020300020003" pitchFamily="2" charset="0"/>
              </a:rPr>
              <a:t>Look</a:t>
            </a:r>
            <a:r>
              <a:rPr kumimoji="0" lang="en-GB" altLang="en-US" sz="1200" i="0" strike="noStrike" cap="none" normalizeH="0" dirty="0" smtClean="0">
                <a:ln>
                  <a:noFill/>
                </a:ln>
                <a:solidFill>
                  <a:srgbClr val="000000"/>
                </a:solidFill>
                <a:effectLst/>
                <a:latin typeface="SassoonCRInfant" panose="02010503020300020003" pitchFamily="2" charset="0"/>
              </a:rPr>
              <a:t> at different foods around the world. </a:t>
            </a:r>
            <a:endParaRPr kumimoji="0" lang="en-GB" altLang="en-US" sz="1200" i="0" strike="noStrike" cap="none" normalizeH="0" baseline="0" dirty="0" smtClean="0">
              <a:ln>
                <a:noFill/>
              </a:ln>
              <a:solidFill>
                <a:srgbClr val="000000"/>
              </a:solidFill>
              <a:effectLst/>
              <a:latin typeface="SassoonCRInfant" panose="02010503020300020003" pitchFamily="2"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GB" altLang="en-US" sz="1200" dirty="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sz="1200" u="sng" dirty="0" smtClean="0">
                <a:solidFill>
                  <a:srgbClr val="000000"/>
                </a:solidFill>
                <a:latin typeface="SassoonCRInfant" panose="02010503020300020003" pitchFamily="2" charset="0"/>
              </a:rPr>
              <a:t>DT</a:t>
            </a:r>
            <a:endParaRPr lang="en-GB" altLang="en-US" sz="1200" u="sng" dirty="0">
              <a:solidFill>
                <a:srgbClr val="000000"/>
              </a:solidFill>
              <a:latin typeface="SassoonCRInfant" panose="02010503020300020003" pitchFamily="2" charset="0"/>
            </a:endParaRP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Designing, making and evaluating sandwiches</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Healthy diets </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Understanding seasonality. </a:t>
            </a:r>
            <a:endParaRPr lang="en-GB" altLang="en-US" sz="1200" dirty="0">
              <a:solidFill>
                <a:srgbClr val="000000"/>
              </a:solidFill>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endParaRPr lang="en-GB" altLang="en-US" sz="1200" dirty="0">
              <a:solidFill>
                <a:srgbClr val="000000"/>
              </a:solidFill>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Maths: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Number </a:t>
            </a:r>
            <a:r>
              <a:rPr lang="en-GB" altLang="en-US" sz="1200" dirty="0" smtClean="0">
                <a:solidFill>
                  <a:srgbClr val="000000"/>
                </a:solidFill>
                <a:latin typeface="SassoonCRInfant" panose="02010503020300020003" pitchFamily="2" charset="0"/>
              </a:rPr>
              <a:t>– Fractions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Measurement – Mass, capacity and time. </a:t>
            </a:r>
          </a:p>
          <a:p>
            <a:pPr marR="0" lvl="0" algn="l" defTabSz="914400" rtl="0" eaLnBrk="0" fontAlgn="base" latinLnBrk="0" hangingPunct="0">
              <a:lnSpc>
                <a:spcPct val="100000"/>
              </a:lnSpc>
              <a:spcBef>
                <a:spcPct val="0"/>
              </a:spcBef>
              <a:spcAft>
                <a:spcPct val="0"/>
              </a:spcAft>
              <a:buClrTx/>
              <a:buSzTx/>
              <a:tabLst/>
            </a:pPr>
            <a:endParaRPr lang="en-GB" altLang="en-US" sz="1200" dirty="0" smtClean="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sz="1200" b="1" u="sng" dirty="0" smtClean="0">
                <a:solidFill>
                  <a:srgbClr val="000000"/>
                </a:solidFill>
                <a:latin typeface="SassoonCRInfant" panose="02010503020300020003" pitchFamily="2" charset="0"/>
              </a:rPr>
              <a:t>Other </a:t>
            </a:r>
            <a:r>
              <a:rPr lang="en-GB" altLang="en-US" sz="1200" b="1" u="sng" dirty="0">
                <a:solidFill>
                  <a:srgbClr val="000000"/>
                </a:solidFill>
                <a:latin typeface="SassoonCRInfant" panose="02010503020300020003" pitchFamily="2" charset="0"/>
              </a:rPr>
              <a:t>areas of learning:</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RE:</a:t>
            </a:r>
          </a:p>
          <a:p>
            <a:pPr marL="171450" lvl="0" indent="-171450" defTabSz="914400" eaLnBrk="0" fontAlgn="base" hangingPunct="0">
              <a:spcBef>
                <a:spcPct val="0"/>
              </a:spcBef>
              <a:spcAft>
                <a:spcPct val="0"/>
              </a:spcAft>
              <a:buFont typeface="Arial" panose="020B0604020202020204" pitchFamily="34" charset="0"/>
              <a:buChar char="•"/>
            </a:pPr>
            <a:r>
              <a:rPr kumimoji="0" lang="en-GB" altLang="en-US" sz="1200" b="0" i="0" strike="noStrike" cap="none" normalizeH="0" baseline="0" dirty="0" smtClean="0">
                <a:ln>
                  <a:noFill/>
                </a:ln>
                <a:solidFill>
                  <a:srgbClr val="000000"/>
                </a:solidFill>
                <a:effectLst/>
                <a:latin typeface="SassoonCRInfant" panose="02010503020300020003" pitchFamily="2" charset="0"/>
              </a:rPr>
              <a:t>Where,</a:t>
            </a:r>
            <a:r>
              <a:rPr kumimoji="0" lang="en-GB" altLang="en-US" sz="1200" b="0" i="0" strike="noStrike" cap="none" normalizeH="0" dirty="0" smtClean="0">
                <a:ln>
                  <a:noFill/>
                </a:ln>
                <a:solidFill>
                  <a:srgbClr val="000000"/>
                </a:solidFill>
                <a:effectLst/>
                <a:latin typeface="SassoonCRInfant" panose="02010503020300020003" pitchFamily="2" charset="0"/>
              </a:rPr>
              <a:t> how and why do people worship </a:t>
            </a:r>
          </a:p>
          <a:p>
            <a:pPr marL="171450" indent="-171450" defTabSz="914400" eaLnBrk="0" fontAlgn="base" hangingPunct="0">
              <a:spcBef>
                <a:spcPct val="0"/>
              </a:spcBef>
              <a:spcAft>
                <a:spcPct val="0"/>
              </a:spcAft>
              <a:buFont typeface="Arial" panose="020B0604020202020204" pitchFamily="34" charset="0"/>
              <a:buChar char="•"/>
            </a:pPr>
            <a:r>
              <a:rPr lang="en-GB" sz="1200" dirty="0">
                <a:latin typeface="SassoonCRInfant" panose="02010503020300020003" pitchFamily="2" charset="0"/>
              </a:rPr>
              <a:t>What are the deeper meanings of </a:t>
            </a:r>
            <a:r>
              <a:rPr lang="en-GB" sz="1200" dirty="0" smtClean="0">
                <a:latin typeface="SassoonCRInfant" panose="02010503020300020003" pitchFamily="2" charset="0"/>
              </a:rPr>
              <a:t>festivals?                 </a:t>
            </a:r>
            <a:r>
              <a:rPr kumimoji="0" lang="en-GB" altLang="en-US" sz="1200" b="0" i="0" u="sng" strike="noStrike" cap="none" normalizeH="0" baseline="0" dirty="0" smtClean="0">
                <a:ln>
                  <a:noFill/>
                </a:ln>
                <a:solidFill>
                  <a:srgbClr val="000000"/>
                </a:solidFill>
                <a:effectLst/>
                <a:latin typeface="SassoonCRInfant" panose="02010503020300020003" pitchFamily="2" charset="0"/>
              </a:rPr>
              <a:t>Music:</a:t>
            </a:r>
            <a:r>
              <a:rPr lang="en-GB" sz="1400" dirty="0" smtClean="0">
                <a:latin typeface="SassoonCRInfant" panose="02010503020300020003" pitchFamily="2" charset="0"/>
              </a:rPr>
              <a:t>   </a:t>
            </a:r>
          </a:p>
          <a:p>
            <a:pPr defTabSz="914400" eaLnBrk="0" fontAlgn="base" hangingPunct="0">
              <a:spcBef>
                <a:spcPct val="0"/>
              </a:spcBef>
              <a:spcAft>
                <a:spcPct val="0"/>
              </a:spcAft>
            </a:pPr>
            <a:r>
              <a:rPr lang="en-GB" sz="1400" dirty="0" smtClean="0">
                <a:latin typeface="SassoonCRInfant" panose="02010503020300020003" pitchFamily="2" charset="0"/>
              </a:rPr>
              <a:t>                                                                </a:t>
            </a:r>
            <a:r>
              <a:rPr lang="en-GB" altLang="en-US" sz="1200" dirty="0" smtClean="0">
                <a:solidFill>
                  <a:srgbClr val="000000"/>
                </a:solidFill>
                <a:latin typeface="SassoonCRInfant" panose="02010503020300020003" pitchFamily="2" charset="0"/>
              </a:rPr>
              <a:t>Steel Pans.                                                              </a:t>
            </a: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200" u="sng" dirty="0" smtClean="0">
                <a:solidFill>
                  <a:srgbClr val="000000"/>
                </a:solidFill>
                <a:latin typeface="SassoonCRInfant" panose="02010503020300020003" pitchFamily="2" charset="0"/>
              </a:rPr>
              <a:t>PSHE:</a:t>
            </a:r>
            <a:r>
              <a:rPr lang="en-GB" altLang="en-US" sz="1200" dirty="0" smtClean="0">
                <a:solidFill>
                  <a:srgbClr val="000000"/>
                </a:solidFill>
                <a:latin typeface="SassoonCRInfant" panose="02010503020300020003" pitchFamily="2" charset="0"/>
              </a:rPr>
              <a:t> 			</a:t>
            </a:r>
            <a:endParaRPr lang="en-GB" altLang="en-US" sz="1200" dirty="0">
              <a:solidFill>
                <a:srgbClr val="000000"/>
              </a:solidFill>
              <a:latin typeface="SassoonCRInfant" panose="02010503020300020003" pitchFamily="2"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.Relationships </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PE:</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Cricket </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Dance                                   </a:t>
            </a:r>
            <a:r>
              <a:rPr lang="en-GB" altLang="en-US" sz="1200" u="sng" dirty="0" smtClean="0">
                <a:solidFill>
                  <a:srgbClr val="000000"/>
                </a:solidFill>
                <a:latin typeface="SassoonCRInfant" panose="02010503020300020003" pitchFamily="2" charset="0"/>
              </a:rPr>
              <a:t>Computing:</a:t>
            </a:r>
            <a:r>
              <a:rPr lang="en-GB" altLang="en-US" sz="1200" dirty="0" smtClean="0">
                <a:solidFill>
                  <a:srgbClr val="000000"/>
                </a:solidFill>
                <a:latin typeface="SassoonCRInfant" panose="02010503020300020003" pitchFamily="2" charset="0"/>
              </a:rPr>
              <a:t> We are communicators. </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p:txBody>
      </p:sp>
      <p:sp>
        <p:nvSpPr>
          <p:cNvPr id="8" name="WordArt 7"/>
          <p:cNvSpPr>
            <a:spLocks noChangeArrowheads="1" noChangeShapeType="1" noTextEdit="1"/>
          </p:cNvSpPr>
          <p:nvPr/>
        </p:nvSpPr>
        <p:spPr bwMode="auto">
          <a:xfrm rot="1065579">
            <a:off x="8093430" y="467659"/>
            <a:ext cx="1618306" cy="753668"/>
          </a:xfrm>
          <a:prstGeom prst="rect">
            <a:avLst/>
          </a:prstGeom>
        </p:spPr>
        <p:txBody>
          <a:bodyPr wrap="none" fromWordArt="1">
            <a:prstTxWarp prst="textPlain">
              <a:avLst>
                <a:gd name="adj" fmla="val 50000"/>
              </a:avLst>
            </a:prstTxWarp>
          </a:bodyPr>
          <a:lstStyle/>
          <a:p>
            <a:pPr algn="ctr" rtl="0">
              <a:buNone/>
            </a:pPr>
            <a:r>
              <a:rPr lang="en-GB" b="1" kern="10" spc="0" dirty="0" smtClean="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rPr>
              <a:t>Develop </a:t>
            </a:r>
            <a:endParaRPr lang="en-GB" b="1" kern="10" spc="0" dirty="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endParaRPr>
          </a:p>
        </p:txBody>
      </p:sp>
      <p:sp>
        <p:nvSpPr>
          <p:cNvPr id="9" name="Text Box 8"/>
          <p:cNvSpPr txBox="1">
            <a:spLocks noChangeArrowheads="1"/>
          </p:cNvSpPr>
          <p:nvPr/>
        </p:nvSpPr>
        <p:spPr bwMode="auto">
          <a:xfrm>
            <a:off x="259126" y="2597696"/>
            <a:ext cx="3640137" cy="1556293"/>
          </a:xfrm>
          <a:prstGeom prst="rect">
            <a:avLst/>
          </a:prstGeom>
          <a:solidFill>
            <a:srgbClr val="92D050"/>
          </a:solidFill>
          <a:ln w="63500" cmpd="thickThin" algn="ctr">
            <a:solidFill>
              <a:srgbClr val="00B050"/>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ts val="600"/>
              </a:spcBef>
              <a:spcAft>
                <a:spcPct val="0"/>
              </a:spcAft>
              <a:buClrTx/>
              <a:buSzTx/>
              <a:buFontTx/>
              <a:buNone/>
              <a:tabLst/>
            </a:pPr>
            <a:r>
              <a:rPr kumimoji="0" lang="en-GB" altLang="en-US" sz="3600" b="1" i="0" u="none" strike="noStrike" cap="none" normalizeH="0" baseline="0" dirty="0" smtClean="0">
                <a:ln>
                  <a:noFill/>
                </a:ln>
                <a:effectLst/>
                <a:latin typeface="SassoonCRInfant" panose="02010503020300020003" pitchFamily="2" charset="0"/>
              </a:rPr>
              <a:t>Year 3 –</a:t>
            </a:r>
            <a:r>
              <a:rPr kumimoji="0" lang="en-GB" altLang="en-US" sz="3600" b="1" i="0" u="none" strike="noStrike" cap="none" normalizeH="0" dirty="0" smtClean="0">
                <a:ln>
                  <a:noFill/>
                </a:ln>
                <a:effectLst/>
                <a:latin typeface="SassoonCRInfant" panose="02010503020300020003" pitchFamily="2" charset="0"/>
              </a:rPr>
              <a:t> </a:t>
            </a:r>
            <a:r>
              <a:rPr lang="en-GB" altLang="en-US" sz="3600" b="1" dirty="0" smtClean="0">
                <a:latin typeface="SassoonCRInfant" panose="02010503020300020003" pitchFamily="2" charset="0"/>
              </a:rPr>
              <a:t>Summer1</a:t>
            </a:r>
            <a:endParaRPr lang="en-GB" altLang="en-US" sz="3600" b="1" dirty="0">
              <a:latin typeface="SassoonCRInfant" panose="02010503020300020003" pitchFamily="2" charset="0"/>
            </a:endParaRPr>
          </a:p>
          <a:p>
            <a:pPr marL="0" marR="0" lvl="0" indent="0" algn="ctr" defTabSz="914400" rtl="0" eaLnBrk="0" fontAlgn="base" latinLnBrk="0" hangingPunct="0">
              <a:lnSpc>
                <a:spcPct val="100000"/>
              </a:lnSpc>
              <a:spcBef>
                <a:spcPts val="600"/>
              </a:spcBef>
              <a:spcAft>
                <a:spcPct val="0"/>
              </a:spcAft>
              <a:buClrTx/>
              <a:buSzTx/>
              <a:buFontTx/>
              <a:buNone/>
              <a:tabLst/>
            </a:pPr>
            <a:r>
              <a:rPr lang="en-GB" altLang="en-US" sz="3400" b="1" dirty="0" smtClean="0">
                <a:latin typeface="SassoonCRInfant" panose="02010503020300020003" pitchFamily="2" charset="0"/>
              </a:rPr>
              <a:t>Home, Bones and Groans</a:t>
            </a:r>
            <a:endParaRPr lang="en-US" altLang="en-US" sz="3400" b="1" dirty="0">
              <a:latin typeface="SassoonCRInfant" panose="02010503020300020003" pitchFamily="2" charset="0"/>
            </a:endParaRPr>
          </a:p>
        </p:txBody>
      </p:sp>
      <p:sp>
        <p:nvSpPr>
          <p:cNvPr id="13" name="WordArt 11"/>
          <p:cNvSpPr>
            <a:spLocks noChangeArrowheads="1" noChangeShapeType="1" noTextEdit="1"/>
          </p:cNvSpPr>
          <p:nvPr/>
        </p:nvSpPr>
        <p:spPr bwMode="auto">
          <a:xfrm rot="20293429">
            <a:off x="4030124" y="5734093"/>
            <a:ext cx="1475784" cy="613808"/>
          </a:xfrm>
          <a:prstGeom prst="rect">
            <a:avLst/>
          </a:prstGeom>
        </p:spPr>
        <p:txBody>
          <a:bodyPr wrap="none" fromWordArt="1">
            <a:prstTxWarp prst="textPlain">
              <a:avLst>
                <a:gd name="adj" fmla="val 50000"/>
              </a:avLst>
            </a:prstTxWarp>
          </a:bodyPr>
          <a:lstStyle/>
          <a:p>
            <a:pPr algn="ctr" rtl="0">
              <a:buNone/>
            </a:pPr>
            <a:endParaRPr lang="en-GB" sz="3600" b="1" kern="10" spc="0" dirty="0">
              <a:ln w="6350">
                <a:solidFill>
                  <a:srgbClr val="000000"/>
                </a:solidFill>
                <a:round/>
                <a:headEnd/>
                <a:tailEnd/>
              </a:ln>
              <a:solidFill>
                <a:srgbClr val="009999"/>
              </a:solidFill>
              <a:effectLst>
                <a:outerShdw dist="29783" dir="1514402" algn="ctr" rotWithShape="0">
                  <a:srgbClr val="000000">
                    <a:alpha val="50000"/>
                  </a:srgbClr>
                </a:outerShdw>
              </a:effectLst>
              <a:latin typeface="SassoonCRInfant" panose="02010503020300020003" pitchFamily="2" charset="0"/>
            </a:endParaRPr>
          </a:p>
        </p:txBody>
      </p:sp>
      <p:sp>
        <p:nvSpPr>
          <p:cNvPr id="14" name="Text Box 12"/>
          <p:cNvSpPr txBox="1">
            <a:spLocks noChangeArrowheads="1"/>
          </p:cNvSpPr>
          <p:nvPr/>
        </p:nvSpPr>
        <p:spPr bwMode="auto">
          <a:xfrm>
            <a:off x="253541" y="4481921"/>
            <a:ext cx="3263900" cy="2117824"/>
          </a:xfrm>
          <a:prstGeom prst="rect">
            <a:avLst/>
          </a:prstGeom>
          <a:solidFill>
            <a:srgbClr val="FFFFFF"/>
          </a:solidFill>
          <a:ln w="31750" algn="ctr">
            <a:solidFill>
              <a:srgbClr val="99FF33"/>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1200" dirty="0" smtClean="0">
              <a:solidFill>
                <a:srgbClr val="000000"/>
              </a:solidFill>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300" dirty="0" smtClean="0">
                <a:solidFill>
                  <a:srgbClr val="000000"/>
                </a:solidFill>
                <a:latin typeface="SassoonCRInfant" panose="02010503020300020003" pitchFamily="2" charset="0"/>
              </a:rPr>
              <a:t>Children are going to look at different foods around the world. We will be designing, making and evaluating our own sandwiches. Thinking about nutrition and how to have a balanced and healthy diet.</a:t>
            </a:r>
          </a:p>
        </p:txBody>
      </p:sp>
      <p:sp>
        <p:nvSpPr>
          <p:cNvPr id="15" name="AutoShape 13"/>
          <p:cNvSpPr>
            <a:spLocks noChangeArrowheads="1"/>
          </p:cNvSpPr>
          <p:nvPr/>
        </p:nvSpPr>
        <p:spPr bwMode="auto">
          <a:xfrm rot="10800000">
            <a:off x="3226525" y="5738949"/>
            <a:ext cx="1029459" cy="38630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dirty="0">
              <a:latin typeface="SassoonCRInfant" panose="02010503020300020003" pitchFamily="2" charset="0"/>
            </a:endParaRPr>
          </a:p>
        </p:txBody>
      </p:sp>
      <p:sp>
        <p:nvSpPr>
          <p:cNvPr id="16" name="WordArt 14"/>
          <p:cNvSpPr>
            <a:spLocks noChangeArrowheads="1" noChangeShapeType="1" noTextEdit="1"/>
          </p:cNvSpPr>
          <p:nvPr/>
        </p:nvSpPr>
        <p:spPr bwMode="auto">
          <a:xfrm>
            <a:off x="396497" y="5917107"/>
            <a:ext cx="1797770" cy="760649"/>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rPr>
              <a:t>Express</a:t>
            </a:r>
            <a:endParaRPr lang="en-GB" sz="3600" b="1" kern="10" spc="0" dirty="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endParaRPr>
          </a:p>
        </p:txBody>
      </p:sp>
    </p:spTree>
    <p:extLst>
      <p:ext uri="{BB962C8B-B14F-4D97-AF65-F5344CB8AC3E}">
        <p14:creationId xmlns:p14="http://schemas.microsoft.com/office/powerpoint/2010/main" val="1104596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774</TotalTime>
  <Words>199</Words>
  <Application>Microsoft Office PowerPoint</Application>
  <PresentationFormat>A4 Paper (210x297 mm)</PresentationFormat>
  <Paragraphs>46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SassoonCRInfant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Dimbleby</dc:creator>
  <cp:lastModifiedBy>Louise Youngman</cp:lastModifiedBy>
  <cp:revision>46</cp:revision>
  <dcterms:created xsi:type="dcterms:W3CDTF">2018-09-18T20:33:29Z</dcterms:created>
  <dcterms:modified xsi:type="dcterms:W3CDTF">2022-05-13T12:51:13Z</dcterms:modified>
</cp:coreProperties>
</file>