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12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203650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86367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314223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78529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3A8BB2-DAAA-4DC2-B55A-5871DBB84A5A}" type="datetimeFigureOut">
              <a:rPr lang="en-GB" smtClean="0"/>
              <a:t>13/05/2022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191565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3A8BB2-DAAA-4DC2-B55A-5871DBB84A5A}" type="datetimeFigureOut">
              <a:rPr lang="en-GB" smtClean="0"/>
              <a:t>13/05/2022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380923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3A8BB2-DAAA-4DC2-B55A-5871DBB84A5A}" type="datetimeFigureOut">
              <a:rPr lang="en-GB" smtClean="0"/>
              <a:t>13/05/2022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229091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3A8BB2-DAAA-4DC2-B55A-5871DBB84A5A}" type="datetimeFigureOut">
              <a:rPr lang="en-GB" smtClean="0"/>
              <a:t>13/05/2022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341549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A8BB2-DAAA-4DC2-B55A-5871DBB84A5A}" type="datetimeFigureOut">
              <a:rPr lang="en-GB" smtClean="0"/>
              <a:t>13/05/2022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400933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13/05/2022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188337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13/05/2022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a:p>
        </p:txBody>
      </p:sp>
    </p:spTree>
    <p:extLst>
      <p:ext uri="{BB962C8B-B14F-4D97-AF65-F5344CB8AC3E}">
        <p14:creationId xmlns:p14="http://schemas.microsoft.com/office/powerpoint/2010/main" val="192402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A8BB2-DAAA-4DC2-B55A-5871DBB84A5A}" type="datetimeFigureOut">
              <a:rPr lang="en-GB" smtClean="0"/>
              <a:t>13/05/2022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7610A-7E42-4D42-A48F-D0CB413DB0D6}" type="slidenum">
              <a:rPr lang="en-GB" smtClean="0"/>
              <a:t>‹#›</a:t>
            </a:fld>
            <a:endParaRPr lang="en-GB"/>
          </a:p>
        </p:txBody>
      </p:sp>
    </p:spTree>
    <p:extLst>
      <p:ext uri="{BB962C8B-B14F-4D97-AF65-F5344CB8AC3E}">
        <p14:creationId xmlns:p14="http://schemas.microsoft.com/office/powerpoint/2010/main" val="3988300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77566" y="705089"/>
            <a:ext cx="2966525" cy="1778955"/>
          </a:xfrm>
          <a:prstGeom prst="rect">
            <a:avLst/>
          </a:prstGeom>
          <a:solidFill>
            <a:srgbClr val="FFFFFF"/>
          </a:solidFill>
          <a:ln w="31750" algn="ctr">
            <a:solidFill>
              <a:srgbClr val="ED7D31"/>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200" dirty="0" smtClean="0">
                <a:solidFill>
                  <a:srgbClr val="000000"/>
                </a:solidFill>
                <a:latin typeface="SassoonCRInfant" panose="02010503020300020003" pitchFamily="2" charset="0"/>
              </a:rPr>
              <a:t>This summer we are going to become explorers and look for a variety of minibeasts. We will look at their habitats and think about what animals need to survive. We will also use tally charts to record the different insects we find whilst using magnifying glasses to observe them closely.</a:t>
            </a:r>
            <a:endParaRPr lang="en-GB" altLang="en-US" sz="1200" dirty="0">
              <a:solidFill>
                <a:srgbClr val="000000"/>
              </a:solidFill>
              <a:latin typeface="SassoonCRInfant" panose="02010503020300020003" pitchFamily="2" charset="0"/>
            </a:endParaRPr>
          </a:p>
        </p:txBody>
      </p:sp>
      <p:sp>
        <p:nvSpPr>
          <p:cNvPr id="6" name="AutoShape 4"/>
          <p:cNvSpPr>
            <a:spLocks noChangeArrowheads="1"/>
          </p:cNvSpPr>
          <p:nvPr/>
        </p:nvSpPr>
        <p:spPr bwMode="auto">
          <a:xfrm>
            <a:off x="3442718" y="1220268"/>
            <a:ext cx="858915" cy="520700"/>
          </a:xfrm>
          <a:custGeom>
            <a:avLst/>
            <a:gdLst>
              <a:gd name="G0" fmla="+- 15457 0 0"/>
              <a:gd name="G1" fmla="+- 5914 0 0"/>
              <a:gd name="G2" fmla="+- 21600 0 5914"/>
              <a:gd name="G3" fmla="+- 10800 0 5914"/>
              <a:gd name="G4" fmla="+- 21600 0 15457"/>
              <a:gd name="G5" fmla="*/ G4 G3 10800"/>
              <a:gd name="G6" fmla="+- 21600 0 G5"/>
              <a:gd name="T0" fmla="*/ 15457 w 21600"/>
              <a:gd name="T1" fmla="*/ 0 h 21600"/>
              <a:gd name="T2" fmla="*/ 0 w 21600"/>
              <a:gd name="T3" fmla="*/ 10800 h 21600"/>
              <a:gd name="T4" fmla="*/ 15457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457" y="0"/>
                </a:moveTo>
                <a:lnTo>
                  <a:pt x="15457" y="5914"/>
                </a:lnTo>
                <a:lnTo>
                  <a:pt x="3375" y="5914"/>
                </a:lnTo>
                <a:lnTo>
                  <a:pt x="3375" y="15686"/>
                </a:lnTo>
                <a:lnTo>
                  <a:pt x="15457" y="15686"/>
                </a:lnTo>
                <a:lnTo>
                  <a:pt x="15457" y="21600"/>
                </a:lnTo>
                <a:lnTo>
                  <a:pt x="21600" y="10800"/>
                </a:lnTo>
                <a:close/>
              </a:path>
              <a:path w="21600" h="21600">
                <a:moveTo>
                  <a:pt x="1350" y="5914"/>
                </a:moveTo>
                <a:lnTo>
                  <a:pt x="1350" y="15686"/>
                </a:lnTo>
                <a:lnTo>
                  <a:pt x="2700" y="15686"/>
                </a:lnTo>
                <a:lnTo>
                  <a:pt x="2700" y="5914"/>
                </a:lnTo>
                <a:close/>
              </a:path>
              <a:path w="21600" h="21600">
                <a:moveTo>
                  <a:pt x="0" y="5914"/>
                </a:moveTo>
                <a:lnTo>
                  <a:pt x="0" y="15686"/>
                </a:lnTo>
                <a:lnTo>
                  <a:pt x="675" y="15686"/>
                </a:lnTo>
                <a:lnTo>
                  <a:pt x="675" y="5914"/>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latin typeface="SassoonCRInfant" panose="02010503020300020003" pitchFamily="2" charset="0"/>
            </a:endParaRPr>
          </a:p>
        </p:txBody>
      </p:sp>
      <p:pic>
        <p:nvPicPr>
          <p:cNvPr id="1029" name="Picture 5" descr="Image result for question m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75956">
            <a:off x="2501954" y="1977"/>
            <a:ext cx="568965" cy="1119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WordArt 2"/>
          <p:cNvSpPr>
            <a:spLocks noChangeArrowheads="1" noChangeShapeType="1" noTextEdit="1"/>
          </p:cNvSpPr>
          <p:nvPr/>
        </p:nvSpPr>
        <p:spPr bwMode="auto">
          <a:xfrm rot="20521251">
            <a:off x="167686" y="387846"/>
            <a:ext cx="1729056" cy="661954"/>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rPr>
              <a:t>Engage</a:t>
            </a:r>
            <a:endParaRPr lang="en-GB" sz="3600" b="1" kern="10" spc="0" dirty="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endParaRPr>
          </a:p>
        </p:txBody>
      </p:sp>
      <p:sp>
        <p:nvSpPr>
          <p:cNvPr id="7" name="Text Box 6"/>
          <p:cNvSpPr txBox="1">
            <a:spLocks noChangeArrowheads="1"/>
          </p:cNvSpPr>
          <p:nvPr/>
        </p:nvSpPr>
        <p:spPr bwMode="auto">
          <a:xfrm>
            <a:off x="4467198" y="101419"/>
            <a:ext cx="5356458" cy="6548845"/>
          </a:xfrm>
          <a:prstGeom prst="rect">
            <a:avLst/>
          </a:prstGeom>
          <a:solidFill>
            <a:srgbClr val="FFFFFF"/>
          </a:solidFill>
          <a:ln w="31750" algn="ctr">
            <a:solidFill>
              <a:srgbClr val="993366"/>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sng" strike="noStrike" cap="none" normalizeH="0" baseline="0" dirty="0" smtClean="0">
                <a:ln>
                  <a:noFill/>
                </a:ln>
                <a:solidFill>
                  <a:srgbClr val="000000"/>
                </a:solidFill>
                <a:effectLst/>
                <a:latin typeface="SassoonCRInfant" panose="02010503020300020003" pitchFamily="2" charset="0"/>
              </a:rPr>
              <a:t>The children will learn about: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English:</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Reading comprehensions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Minibeast fact file </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Science: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Tree shaking/microhabitats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Survival- what do animals/humans need?</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Capture and release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Food chains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Life cycle of a bee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Camouflage and warning colours </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Geography:</a:t>
            </a:r>
            <a:endParaRPr kumimoji="0" lang="en-GB" altLang="en-US" sz="1200" b="0" i="0" strike="noStrike" cap="none" normalizeH="0" baseline="0" dirty="0" smtClean="0">
              <a:ln>
                <a:noFill/>
              </a:ln>
              <a:solidFill>
                <a:srgbClr val="000000"/>
              </a:solidFill>
              <a:effectLst/>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Sketch maps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GB" altLang="en-US" sz="1200" dirty="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u="sng" dirty="0" smtClean="0">
                <a:solidFill>
                  <a:srgbClr val="000000"/>
                </a:solidFill>
                <a:latin typeface="SassoonCRInfant" panose="02010503020300020003" pitchFamily="2" charset="0"/>
              </a:rPr>
              <a:t>Art </a:t>
            </a:r>
            <a:r>
              <a:rPr lang="en-GB" altLang="en-US" sz="1200" u="sng" dirty="0">
                <a:solidFill>
                  <a:srgbClr val="000000"/>
                </a:solidFill>
                <a:latin typeface="SassoonCRInfant" panose="02010503020300020003" pitchFamily="2" charset="0"/>
              </a:rPr>
              <a:t>&amp; DT</a:t>
            </a:r>
            <a:r>
              <a:rPr lang="en-GB" altLang="en-US" sz="1200" u="sng" dirty="0" smtClean="0">
                <a:solidFill>
                  <a:srgbClr val="000000"/>
                </a:solidFill>
                <a:latin typeface="SassoonCRInfant" panose="02010503020300020003" pitchFamily="2" charset="0"/>
              </a:rPr>
              <a:t>:</a:t>
            </a:r>
            <a:r>
              <a:rPr lang="en-GB" altLang="en-US" sz="1200" dirty="0" smtClean="0">
                <a:solidFill>
                  <a:srgbClr val="000000"/>
                </a:solidFill>
                <a:latin typeface="SassoonCRInfant" panose="02010503020300020003" pitchFamily="2" charset="0"/>
              </a:rPr>
              <a:t>                                                    </a:t>
            </a:r>
            <a:endParaRPr lang="en-GB" altLang="en-US" sz="1200" u="sng" dirty="0">
              <a:solidFill>
                <a:srgbClr val="000000"/>
              </a:solidFill>
              <a:latin typeface="SassoonCRInfant" panose="02010503020300020003" pitchFamily="2" charset="0"/>
            </a:endParaRP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Why do bees make honey?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Making a moving minibeast book (mechanisms)</a:t>
            </a:r>
          </a:p>
          <a:p>
            <a:pPr marR="0" lvl="0" algn="l" defTabSz="914400" rtl="0" eaLnBrk="0" fontAlgn="base" latinLnBrk="0" hangingPunct="0">
              <a:lnSpc>
                <a:spcPct val="100000"/>
              </a:lnSpc>
              <a:spcBef>
                <a:spcPct val="0"/>
              </a:spcBef>
              <a:spcAft>
                <a:spcPct val="0"/>
              </a:spcAft>
              <a:buClrTx/>
              <a:buSzTx/>
              <a:tabLst/>
            </a:pPr>
            <a:endParaRPr lang="en-GB" altLang="en-US" sz="1200" dirty="0">
              <a:solidFill>
                <a:srgbClr val="000000"/>
              </a:solidFill>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sng" strike="noStrike" cap="none" normalizeH="0" baseline="0" dirty="0" smtClean="0">
                <a:ln>
                  <a:noFill/>
                </a:ln>
                <a:solidFill>
                  <a:srgbClr val="000000"/>
                </a:solidFill>
                <a:effectLst/>
                <a:latin typeface="SassoonCRInfant" panose="02010503020300020003" pitchFamily="2" charset="0"/>
              </a:rPr>
              <a:t>Other areas of learning: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Maths: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Four operations</a:t>
            </a:r>
            <a:endParaRPr lang="en-GB" altLang="en-US" sz="1200" dirty="0" smtClean="0">
              <a:solidFill>
                <a:srgbClr val="000000"/>
              </a:solidFill>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Measurement grams/ volume and capacity.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Time</a:t>
            </a:r>
            <a:r>
              <a:rPr kumimoji="0" lang="en-GB" altLang="en-US" sz="1200" b="0" i="0" u="none" strike="noStrike" cap="none" normalizeH="0" dirty="0" smtClean="0">
                <a:ln>
                  <a:noFill/>
                </a:ln>
                <a:solidFill>
                  <a:srgbClr val="000000"/>
                </a:solidFill>
                <a:effectLst/>
                <a:latin typeface="SassoonCRInfant" panose="02010503020300020003" pitchFamily="2" charset="0"/>
              </a:rPr>
              <a:t> (o’clock and half past) </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RE:</a:t>
            </a:r>
            <a:r>
              <a:rPr kumimoji="0" lang="en-GB" altLang="en-US" sz="1200" b="0" i="0" strike="noStrike" cap="none" normalizeH="0" baseline="0" dirty="0" smtClean="0">
                <a:ln>
                  <a:noFill/>
                </a:ln>
                <a:solidFill>
                  <a:srgbClr val="000000"/>
                </a:solidFill>
                <a:effectLst/>
                <a:latin typeface="SassoonCRInfant" panose="02010503020300020003" pitchFamily="2" charset="0"/>
              </a:rPr>
              <a:t>		                   </a:t>
            </a:r>
            <a:r>
              <a:rPr kumimoji="0" lang="en-GB" altLang="en-US" sz="1200" b="0" i="0" strike="noStrike" cap="none" normalizeH="0" dirty="0" smtClean="0">
                <a:ln>
                  <a:noFill/>
                </a:ln>
                <a:solidFill>
                  <a:srgbClr val="000000"/>
                </a:solidFill>
                <a:effectLst/>
                <a:latin typeface="SassoonCRInfant" panose="02010503020300020003" pitchFamily="2" charset="0"/>
              </a:rPr>
              <a:t> </a:t>
            </a:r>
            <a:r>
              <a:rPr kumimoji="0" lang="en-GB" altLang="en-US" sz="1200" b="0" i="0" strike="noStrike" cap="none" normalizeH="0" baseline="0" dirty="0" smtClean="0">
                <a:ln>
                  <a:noFill/>
                </a:ln>
                <a:solidFill>
                  <a:srgbClr val="000000"/>
                </a:solidFill>
                <a:effectLst/>
                <a:latin typeface="SassoonCRInfant" panose="02010503020300020003" pitchFamily="2" charset="0"/>
              </a:rPr>
              <a:t>	</a:t>
            </a:r>
            <a:r>
              <a:rPr kumimoji="0" lang="en-GB" altLang="en-US" sz="1200" b="0" i="0" u="sng" strike="noStrike" cap="none" normalizeH="0" baseline="0" dirty="0" smtClean="0">
                <a:ln>
                  <a:noFill/>
                </a:ln>
                <a:solidFill>
                  <a:srgbClr val="000000"/>
                </a:solidFill>
                <a:effectLst/>
                <a:latin typeface="SassoonCRInfant" panose="02010503020300020003" pitchFamily="2" charset="0"/>
              </a:rPr>
              <a:t>Music:</a:t>
            </a:r>
            <a:endParaRPr lang="en-GB" altLang="en-US" sz="1200" dirty="0">
              <a:solidFill>
                <a:srgbClr val="000000"/>
              </a:solidFill>
              <a:latin typeface="SassoonCRInfant" panose="02010503020300020003" pitchFamily="2" charset="0"/>
            </a:endParaRPr>
          </a:p>
          <a:p>
            <a:pPr marL="171450" lvl="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Who is a </a:t>
            </a:r>
            <a:r>
              <a:rPr lang="en-GB" altLang="en-US" sz="1200" dirty="0">
                <a:solidFill>
                  <a:srgbClr val="000000"/>
                </a:solidFill>
                <a:latin typeface="SassoonCRInfant" panose="02010503020300020003" pitchFamily="2" charset="0"/>
              </a:rPr>
              <a:t>M</a:t>
            </a:r>
            <a:r>
              <a:rPr lang="en-GB" altLang="en-US" sz="1200" dirty="0" smtClean="0">
                <a:solidFill>
                  <a:srgbClr val="000000"/>
                </a:solidFill>
                <a:latin typeface="SassoonCRInfant" panose="02010503020300020003" pitchFamily="2" charset="0"/>
              </a:rPr>
              <a:t>uslim?                                                   *Friendship song</a:t>
            </a:r>
          </a:p>
          <a:p>
            <a:pPr marL="171450" lvl="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What do they believe and how do they live? </a:t>
            </a:r>
          </a:p>
          <a:p>
            <a:pPr lvl="0" defTabSz="914400" eaLnBrk="0" fontAlgn="base" hangingPunct="0">
              <a:spcBef>
                <a:spcPct val="0"/>
              </a:spcBef>
              <a:spcAft>
                <a:spcPct val="0"/>
              </a:spcAft>
            </a:pPr>
            <a:endParaRPr lang="en-GB" altLang="en-US" sz="1200" dirty="0" smtClean="0">
              <a:solidFill>
                <a:srgbClr val="000000"/>
              </a:solidFill>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u="sng" dirty="0" smtClean="0">
                <a:solidFill>
                  <a:srgbClr val="000000"/>
                </a:solidFill>
                <a:latin typeface="SassoonCRInfant" panose="02010503020300020003" pitchFamily="2" charset="0"/>
              </a:rPr>
              <a:t>PSHE:</a:t>
            </a:r>
            <a:r>
              <a:rPr lang="en-GB" altLang="en-US" sz="1200" dirty="0" smtClean="0">
                <a:solidFill>
                  <a:srgbClr val="000000"/>
                </a:solidFill>
                <a:latin typeface="SassoonCRInfant" panose="02010503020300020003" pitchFamily="2" charset="0"/>
              </a:rPr>
              <a:t> 			</a:t>
            </a:r>
            <a:endParaRPr lang="en-GB" altLang="en-US" sz="1200" dirty="0">
              <a:solidFill>
                <a:srgbClr val="000000"/>
              </a:solidFill>
              <a:latin typeface="SassoonCRInfant" panose="02010503020300020003" pitchFamily="2" charset="0"/>
            </a:endParaRPr>
          </a:p>
          <a:p>
            <a:pPr marL="171450" lvl="0" indent="-171450" defTabSz="914400" eaLnBrk="0" fontAlgn="base" hangingPunct="0">
              <a:spcBef>
                <a:spcPct val="0"/>
              </a:spcBef>
              <a:spcAft>
                <a:spcPct val="0"/>
              </a:spcAft>
              <a:buFont typeface="Arial" panose="020B0604020202020204" pitchFamily="34" charset="0"/>
              <a:buChar char="•"/>
            </a:pPr>
            <a:r>
              <a:rPr kumimoji="0" lang="en-GB" altLang="en-US" sz="1200" b="0" i="0" strike="noStrike" cap="none" normalizeH="0" baseline="0" dirty="0" smtClean="0">
                <a:ln>
                  <a:noFill/>
                </a:ln>
                <a:solidFill>
                  <a:srgbClr val="000000"/>
                </a:solidFill>
                <a:effectLst/>
                <a:latin typeface="SassoonCRInfant" panose="02010503020300020003" pitchFamily="2" charset="0"/>
              </a:rPr>
              <a:t>Jigsaw – Relationships</a:t>
            </a:r>
          </a:p>
          <a:p>
            <a:pPr marL="171450" lvl="0" indent="-171450" defTabSz="914400" eaLnBrk="0" fontAlgn="base" hangingPunct="0">
              <a:spcBef>
                <a:spcPct val="0"/>
              </a:spcBef>
              <a:spcAft>
                <a:spcPct val="0"/>
              </a:spcAft>
              <a:buFont typeface="Arial" panose="020B0604020202020204" pitchFamily="34" charset="0"/>
              <a:buChar char="•"/>
            </a:pPr>
            <a:endParaRPr lang="en-GB" altLang="en-US" sz="1200" dirty="0">
              <a:solidFill>
                <a:srgbClr val="000000"/>
              </a:solidFill>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PE:</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171450" indent="-171450" defTabSz="914400" eaLnBrk="0" fontAlgn="base" hangingPunct="0">
              <a:spcBef>
                <a:spcPct val="0"/>
              </a:spcBef>
              <a:spcAft>
                <a:spcPct val="0"/>
              </a:spcAft>
              <a:buFont typeface="Arial" panose="020B0604020202020204" pitchFamily="34" charset="0"/>
              <a:buChar char="•"/>
            </a:pPr>
            <a:r>
              <a:rPr lang="en-GB" altLang="en-US" sz="1200" dirty="0" err="1" smtClean="0">
                <a:solidFill>
                  <a:srgbClr val="000000"/>
                </a:solidFill>
                <a:latin typeface="SassoonCRInfant" panose="02010503020300020003" pitchFamily="2" charset="0"/>
              </a:rPr>
              <a:t>Uni</a:t>
            </a:r>
            <a:r>
              <a:rPr lang="en-GB" altLang="en-US" sz="1200" dirty="0" smtClean="0">
                <a:solidFill>
                  <a:srgbClr val="000000"/>
                </a:solidFill>
                <a:latin typeface="SassoonCRInfant" panose="02010503020300020003" pitchFamily="2" charset="0"/>
              </a:rPr>
              <a:t>- hoc       * Gymnastics/ dance        </a:t>
            </a:r>
            <a:r>
              <a:rPr lang="en-GB" altLang="en-US" sz="1200" u="sng" dirty="0" smtClean="0">
                <a:solidFill>
                  <a:srgbClr val="000000"/>
                </a:solidFill>
                <a:latin typeface="SassoonCRInfant" panose="02010503020300020003" pitchFamily="2" charset="0"/>
              </a:rPr>
              <a:t>Computing:</a:t>
            </a:r>
            <a:r>
              <a:rPr lang="en-GB" altLang="en-US" sz="1200" dirty="0" smtClean="0">
                <a:solidFill>
                  <a:srgbClr val="000000"/>
                </a:solidFill>
                <a:latin typeface="SassoonCRInfant" panose="02010503020300020003" pitchFamily="2" charset="0"/>
              </a:rPr>
              <a:t> * We are zoologists. </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p:txBody>
      </p:sp>
      <p:sp>
        <p:nvSpPr>
          <p:cNvPr id="8" name="WordArt 7"/>
          <p:cNvSpPr>
            <a:spLocks noChangeArrowheads="1" noChangeShapeType="1" noTextEdit="1"/>
          </p:cNvSpPr>
          <p:nvPr/>
        </p:nvSpPr>
        <p:spPr bwMode="auto">
          <a:xfrm rot="1065579">
            <a:off x="8128966" y="552213"/>
            <a:ext cx="1618306" cy="753668"/>
          </a:xfrm>
          <a:prstGeom prst="rect">
            <a:avLst/>
          </a:prstGeom>
        </p:spPr>
        <p:txBody>
          <a:bodyPr wrap="none" fromWordArt="1">
            <a:prstTxWarp prst="textPlain">
              <a:avLst>
                <a:gd name="adj" fmla="val 50000"/>
              </a:avLst>
            </a:prstTxWarp>
          </a:bodyPr>
          <a:lstStyle/>
          <a:p>
            <a:pPr algn="ctr" rtl="0">
              <a:buNone/>
            </a:pPr>
            <a:r>
              <a:rPr lang="en-GB" b="1" kern="10" spc="0" dirty="0" smtClean="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rPr>
              <a:t>Develop </a:t>
            </a:r>
            <a:endParaRPr lang="en-GB" b="1" kern="10" spc="0" dirty="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endParaRPr>
          </a:p>
        </p:txBody>
      </p:sp>
      <p:sp>
        <p:nvSpPr>
          <p:cNvPr id="9" name="Text Box 8"/>
          <p:cNvSpPr txBox="1">
            <a:spLocks noChangeArrowheads="1"/>
          </p:cNvSpPr>
          <p:nvPr/>
        </p:nvSpPr>
        <p:spPr bwMode="auto">
          <a:xfrm>
            <a:off x="259126" y="2597696"/>
            <a:ext cx="3640137" cy="1556293"/>
          </a:xfrm>
          <a:prstGeom prst="rect">
            <a:avLst/>
          </a:prstGeom>
          <a:solidFill>
            <a:srgbClr val="92D050"/>
          </a:solidFill>
          <a:ln w="63500" cmpd="thickThin" algn="ctr">
            <a:solidFill>
              <a:srgbClr val="00B05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ts val="600"/>
              </a:spcBef>
              <a:spcAft>
                <a:spcPct val="0"/>
              </a:spcAft>
              <a:buClrTx/>
              <a:buSzTx/>
              <a:buFontTx/>
              <a:buNone/>
              <a:tabLst/>
            </a:pPr>
            <a:r>
              <a:rPr kumimoji="0" lang="en-GB" altLang="en-US" sz="3600" b="1" i="0" u="none" strike="noStrike" cap="none" normalizeH="0" baseline="0" dirty="0" smtClean="0">
                <a:ln>
                  <a:noFill/>
                </a:ln>
                <a:effectLst/>
                <a:latin typeface="SassoonCRInfant" panose="02010503020300020003" pitchFamily="2" charset="0"/>
              </a:rPr>
              <a:t>Year 2 –</a:t>
            </a:r>
            <a:r>
              <a:rPr kumimoji="0" lang="en-GB" altLang="en-US" sz="3600" b="1" i="0" u="none" strike="noStrike" cap="none" normalizeH="0" dirty="0" smtClean="0">
                <a:ln>
                  <a:noFill/>
                </a:ln>
                <a:effectLst/>
                <a:latin typeface="SassoonCRInfant" panose="02010503020300020003" pitchFamily="2" charset="0"/>
              </a:rPr>
              <a:t>Summer 1 Wriggle and Crawl</a:t>
            </a:r>
            <a:endParaRPr lang="en-GB" altLang="en-US" sz="3600" b="1" dirty="0">
              <a:latin typeface="SassoonCRInfant" panose="02010503020300020003" pitchFamily="2" charset="0"/>
            </a:endParaRPr>
          </a:p>
        </p:txBody>
      </p:sp>
      <p:sp>
        <p:nvSpPr>
          <p:cNvPr id="13" name="WordArt 11"/>
          <p:cNvSpPr>
            <a:spLocks noChangeArrowheads="1" noChangeShapeType="1" noTextEdit="1"/>
          </p:cNvSpPr>
          <p:nvPr/>
        </p:nvSpPr>
        <p:spPr bwMode="auto">
          <a:xfrm rot="20293429">
            <a:off x="4030124" y="5734093"/>
            <a:ext cx="1475784" cy="613808"/>
          </a:xfrm>
          <a:prstGeom prst="rect">
            <a:avLst/>
          </a:prstGeom>
        </p:spPr>
        <p:txBody>
          <a:bodyPr wrap="none" fromWordArt="1">
            <a:prstTxWarp prst="textPlain">
              <a:avLst>
                <a:gd name="adj" fmla="val 50000"/>
              </a:avLst>
            </a:prstTxWarp>
          </a:bodyPr>
          <a:lstStyle/>
          <a:p>
            <a:pPr algn="ctr" rtl="0">
              <a:buNone/>
            </a:pPr>
            <a:endParaRPr lang="en-GB" sz="3600" b="1" kern="10" spc="0" dirty="0">
              <a:ln w="6350">
                <a:solidFill>
                  <a:srgbClr val="000000"/>
                </a:solidFill>
                <a:round/>
                <a:headEnd/>
                <a:tailEnd/>
              </a:ln>
              <a:solidFill>
                <a:srgbClr val="009999"/>
              </a:solidFill>
              <a:effectLst>
                <a:outerShdw dist="29783" dir="1514402" algn="ctr" rotWithShape="0">
                  <a:srgbClr val="000000">
                    <a:alpha val="50000"/>
                  </a:srgbClr>
                </a:outerShdw>
              </a:effectLst>
              <a:latin typeface="SassoonCRInfant" panose="02010503020300020003" pitchFamily="2" charset="0"/>
            </a:endParaRPr>
          </a:p>
        </p:txBody>
      </p:sp>
      <p:sp>
        <p:nvSpPr>
          <p:cNvPr id="14" name="Text Box 12"/>
          <p:cNvSpPr txBox="1">
            <a:spLocks noChangeArrowheads="1"/>
          </p:cNvSpPr>
          <p:nvPr/>
        </p:nvSpPr>
        <p:spPr bwMode="auto">
          <a:xfrm>
            <a:off x="253541" y="4481921"/>
            <a:ext cx="3263900" cy="2117824"/>
          </a:xfrm>
          <a:prstGeom prst="rect">
            <a:avLst/>
          </a:prstGeom>
          <a:solidFill>
            <a:srgbClr val="FFFFFF"/>
          </a:solidFill>
          <a:ln w="31750" algn="ctr">
            <a:solidFill>
              <a:srgbClr val="99FF33"/>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smtClean="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smtClean="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200" dirty="0" smtClean="0">
                <a:solidFill>
                  <a:srgbClr val="000000"/>
                </a:solidFill>
                <a:latin typeface="SassoonCRInfant" panose="02010503020300020003" pitchFamily="2" charset="0"/>
              </a:rPr>
              <a:t>We are going to make our own page for a moving minibeast book. We are going to spend some time in our DT lessons exploring different moving mechanisms and then we will design and create our background and the minibeast we would like to move.</a:t>
            </a:r>
          </a:p>
        </p:txBody>
      </p:sp>
      <p:sp>
        <p:nvSpPr>
          <p:cNvPr id="15" name="AutoShape 13"/>
          <p:cNvSpPr>
            <a:spLocks noChangeArrowheads="1"/>
          </p:cNvSpPr>
          <p:nvPr/>
        </p:nvSpPr>
        <p:spPr bwMode="auto">
          <a:xfrm rot="10800000">
            <a:off x="3569547" y="4853007"/>
            <a:ext cx="767621" cy="550862"/>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a:latin typeface="SassoonCRInfant" panose="02010503020300020003" pitchFamily="2" charset="0"/>
            </a:endParaRPr>
          </a:p>
        </p:txBody>
      </p:sp>
      <p:sp>
        <p:nvSpPr>
          <p:cNvPr id="16" name="WordArt 14"/>
          <p:cNvSpPr>
            <a:spLocks noChangeArrowheads="1" noChangeShapeType="1" noTextEdit="1"/>
          </p:cNvSpPr>
          <p:nvPr/>
        </p:nvSpPr>
        <p:spPr bwMode="auto">
          <a:xfrm>
            <a:off x="377566" y="5912989"/>
            <a:ext cx="1797770" cy="760649"/>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rPr>
              <a:t>Express</a:t>
            </a:r>
            <a:endParaRPr lang="en-GB" sz="3600" b="1" kern="10" spc="0" dirty="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endParaRPr>
          </a:p>
        </p:txBody>
      </p:sp>
      <p:pic>
        <p:nvPicPr>
          <p:cNvPr id="3" name="Picture 2" descr="Free vector graphic: &lt;strong&gt;Flower&lt;/strong&gt;, Yellow, Spring, Bloom - Free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898155" y="5842823"/>
            <a:ext cx="539402" cy="753749"/>
          </a:xfrm>
          <a:prstGeom prst="rect">
            <a:avLst/>
          </a:prstGeom>
        </p:spPr>
      </p:pic>
      <p:pic>
        <p:nvPicPr>
          <p:cNvPr id="2" name="Picture 1" descr="MY PATCH: 03/01/2012 - 04/01/20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4284" y="6078847"/>
            <a:ext cx="616785" cy="539687"/>
          </a:xfrm>
          <a:prstGeom prst="rect">
            <a:avLst/>
          </a:prstGeom>
        </p:spPr>
      </p:pic>
      <p:pic>
        <p:nvPicPr>
          <p:cNvPr id="10" name="Picture 9" descr="&lt;strong&gt;Lady&lt;/strong&gt; Bug Clip · Free image on Pixabay"/>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45427" y="1502728"/>
            <a:ext cx="1249266" cy="891403"/>
          </a:xfrm>
          <a:prstGeom prst="rect">
            <a:avLst/>
          </a:prstGeom>
        </p:spPr>
      </p:pic>
      <p:pic>
        <p:nvPicPr>
          <p:cNvPr id="11" name="Picture 10" descr="&lt;strong&gt;Clipart Butterfly&lt;/strong&gt; 3 Free Stock Photo - Public Domain Pictures"/>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54089" y="3208528"/>
            <a:ext cx="1408587" cy="1173823"/>
          </a:xfrm>
          <a:prstGeom prst="rect">
            <a:avLst/>
          </a:prstGeom>
        </p:spPr>
      </p:pic>
    </p:spTree>
    <p:extLst>
      <p:ext uri="{BB962C8B-B14F-4D97-AF65-F5344CB8AC3E}">
        <p14:creationId xmlns:p14="http://schemas.microsoft.com/office/powerpoint/2010/main" val="1104596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279</TotalTime>
  <Words>242</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SassoonCRInfant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Dimbleby</dc:creator>
  <cp:lastModifiedBy>Louise Youngman</cp:lastModifiedBy>
  <cp:revision>44</cp:revision>
  <dcterms:created xsi:type="dcterms:W3CDTF">2018-09-18T20:33:29Z</dcterms:created>
  <dcterms:modified xsi:type="dcterms:W3CDTF">2022-05-13T12:51:48Z</dcterms:modified>
</cp:coreProperties>
</file>