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51" d="100"/>
          <a:sy n="51" d="100"/>
        </p:scale>
        <p:origin x="234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smtClean="0"/>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21F97C4-D3C0-46AD-96D8-945635EEF544}" type="datetimeFigureOut">
              <a:rPr lang="en-GB" smtClean="0"/>
              <a:t>12/09/2020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5D92038-B1E8-4D52-98D9-347A1CA00B45}" type="slidenum">
              <a:rPr lang="en-GB" smtClean="0"/>
              <a:t>‹#›</a:t>
            </a:fld>
            <a:endParaRPr lang="en-GB"/>
          </a:p>
        </p:txBody>
      </p:sp>
    </p:spTree>
    <p:extLst>
      <p:ext uri="{BB962C8B-B14F-4D97-AF65-F5344CB8AC3E}">
        <p14:creationId xmlns:p14="http://schemas.microsoft.com/office/powerpoint/2010/main" val="3199472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21F97C4-D3C0-46AD-96D8-945635EEF544}" type="datetimeFigureOut">
              <a:rPr lang="en-GB" smtClean="0"/>
              <a:t>12/09/2020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5D92038-B1E8-4D52-98D9-347A1CA00B45}" type="slidenum">
              <a:rPr lang="en-GB" smtClean="0"/>
              <a:t>‹#›</a:t>
            </a:fld>
            <a:endParaRPr lang="en-GB"/>
          </a:p>
        </p:txBody>
      </p:sp>
    </p:spTree>
    <p:extLst>
      <p:ext uri="{BB962C8B-B14F-4D97-AF65-F5344CB8AC3E}">
        <p14:creationId xmlns:p14="http://schemas.microsoft.com/office/powerpoint/2010/main" val="3112983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21F97C4-D3C0-46AD-96D8-945635EEF544}" type="datetimeFigureOut">
              <a:rPr lang="en-GB" smtClean="0"/>
              <a:t>12/09/2020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5D92038-B1E8-4D52-98D9-347A1CA00B45}" type="slidenum">
              <a:rPr lang="en-GB" smtClean="0"/>
              <a:t>‹#›</a:t>
            </a:fld>
            <a:endParaRPr lang="en-GB"/>
          </a:p>
        </p:txBody>
      </p:sp>
    </p:spTree>
    <p:extLst>
      <p:ext uri="{BB962C8B-B14F-4D97-AF65-F5344CB8AC3E}">
        <p14:creationId xmlns:p14="http://schemas.microsoft.com/office/powerpoint/2010/main" val="23820900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21F97C4-D3C0-46AD-96D8-945635EEF544}" type="datetimeFigureOut">
              <a:rPr lang="en-GB" smtClean="0"/>
              <a:t>12/09/2020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5D92038-B1E8-4D52-98D9-347A1CA00B45}" type="slidenum">
              <a:rPr lang="en-GB" smtClean="0"/>
              <a:t>‹#›</a:t>
            </a:fld>
            <a:endParaRPr lang="en-GB"/>
          </a:p>
        </p:txBody>
      </p:sp>
    </p:spTree>
    <p:extLst>
      <p:ext uri="{BB962C8B-B14F-4D97-AF65-F5344CB8AC3E}">
        <p14:creationId xmlns:p14="http://schemas.microsoft.com/office/powerpoint/2010/main" val="1342977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smtClean="0"/>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21F97C4-D3C0-46AD-96D8-945635EEF544}" type="datetimeFigureOut">
              <a:rPr lang="en-GB" smtClean="0"/>
              <a:t>12/09/2020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5D92038-B1E8-4D52-98D9-347A1CA00B45}" type="slidenum">
              <a:rPr lang="en-GB" smtClean="0"/>
              <a:t>‹#›</a:t>
            </a:fld>
            <a:endParaRPr lang="en-GB"/>
          </a:p>
        </p:txBody>
      </p:sp>
    </p:spTree>
    <p:extLst>
      <p:ext uri="{BB962C8B-B14F-4D97-AF65-F5344CB8AC3E}">
        <p14:creationId xmlns:p14="http://schemas.microsoft.com/office/powerpoint/2010/main" val="20850370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21F97C4-D3C0-46AD-96D8-945635EEF544}" type="datetimeFigureOut">
              <a:rPr lang="en-GB" smtClean="0"/>
              <a:t>12/09/2020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5D92038-B1E8-4D52-98D9-347A1CA00B45}" type="slidenum">
              <a:rPr lang="en-GB" smtClean="0"/>
              <a:t>‹#›</a:t>
            </a:fld>
            <a:endParaRPr lang="en-GB"/>
          </a:p>
        </p:txBody>
      </p:sp>
    </p:spTree>
    <p:extLst>
      <p:ext uri="{BB962C8B-B14F-4D97-AF65-F5344CB8AC3E}">
        <p14:creationId xmlns:p14="http://schemas.microsoft.com/office/powerpoint/2010/main" val="2858170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21F97C4-D3C0-46AD-96D8-945635EEF544}" type="datetimeFigureOut">
              <a:rPr lang="en-GB" smtClean="0"/>
              <a:t>12/09/2020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5D92038-B1E8-4D52-98D9-347A1CA00B45}" type="slidenum">
              <a:rPr lang="en-GB" smtClean="0"/>
              <a:t>‹#›</a:t>
            </a:fld>
            <a:endParaRPr lang="en-GB"/>
          </a:p>
        </p:txBody>
      </p:sp>
    </p:spTree>
    <p:extLst>
      <p:ext uri="{BB962C8B-B14F-4D97-AF65-F5344CB8AC3E}">
        <p14:creationId xmlns:p14="http://schemas.microsoft.com/office/powerpoint/2010/main" val="908333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21F97C4-D3C0-46AD-96D8-945635EEF544}" type="datetimeFigureOut">
              <a:rPr lang="en-GB" smtClean="0"/>
              <a:t>12/09/2020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5D92038-B1E8-4D52-98D9-347A1CA00B45}" type="slidenum">
              <a:rPr lang="en-GB" smtClean="0"/>
              <a:t>‹#›</a:t>
            </a:fld>
            <a:endParaRPr lang="en-GB"/>
          </a:p>
        </p:txBody>
      </p:sp>
    </p:spTree>
    <p:extLst>
      <p:ext uri="{BB962C8B-B14F-4D97-AF65-F5344CB8AC3E}">
        <p14:creationId xmlns:p14="http://schemas.microsoft.com/office/powerpoint/2010/main" val="31199021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1F97C4-D3C0-46AD-96D8-945635EEF544}" type="datetimeFigureOut">
              <a:rPr lang="en-GB" smtClean="0"/>
              <a:t>12/09/2020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5D92038-B1E8-4D52-98D9-347A1CA00B45}" type="slidenum">
              <a:rPr lang="en-GB" smtClean="0"/>
              <a:t>‹#›</a:t>
            </a:fld>
            <a:endParaRPr lang="en-GB"/>
          </a:p>
        </p:txBody>
      </p:sp>
    </p:spTree>
    <p:extLst>
      <p:ext uri="{BB962C8B-B14F-4D97-AF65-F5344CB8AC3E}">
        <p14:creationId xmlns:p14="http://schemas.microsoft.com/office/powerpoint/2010/main" val="13825430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smtClean="0"/>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C21F97C4-D3C0-46AD-96D8-945635EEF544}" type="datetimeFigureOut">
              <a:rPr lang="en-GB" smtClean="0"/>
              <a:t>12/09/2020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5D92038-B1E8-4D52-98D9-347A1CA00B45}" type="slidenum">
              <a:rPr lang="en-GB" smtClean="0"/>
              <a:t>‹#›</a:t>
            </a:fld>
            <a:endParaRPr lang="en-GB"/>
          </a:p>
        </p:txBody>
      </p:sp>
    </p:spTree>
    <p:extLst>
      <p:ext uri="{BB962C8B-B14F-4D97-AF65-F5344CB8AC3E}">
        <p14:creationId xmlns:p14="http://schemas.microsoft.com/office/powerpoint/2010/main" val="21910594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C21F97C4-D3C0-46AD-96D8-945635EEF544}" type="datetimeFigureOut">
              <a:rPr lang="en-GB" smtClean="0"/>
              <a:t>12/09/2020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5D92038-B1E8-4D52-98D9-347A1CA00B45}" type="slidenum">
              <a:rPr lang="en-GB" smtClean="0"/>
              <a:t>‹#›</a:t>
            </a:fld>
            <a:endParaRPr lang="en-GB"/>
          </a:p>
        </p:txBody>
      </p:sp>
    </p:spTree>
    <p:extLst>
      <p:ext uri="{BB962C8B-B14F-4D97-AF65-F5344CB8AC3E}">
        <p14:creationId xmlns:p14="http://schemas.microsoft.com/office/powerpoint/2010/main" val="4428790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C21F97C4-D3C0-46AD-96D8-945635EEF544}" type="datetimeFigureOut">
              <a:rPr lang="en-GB" smtClean="0"/>
              <a:t>12/09/2020</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15D92038-B1E8-4D52-98D9-347A1CA00B45}" type="slidenum">
              <a:rPr lang="en-GB" smtClean="0"/>
              <a:t>‹#›</a:t>
            </a:fld>
            <a:endParaRPr lang="en-GB"/>
          </a:p>
        </p:txBody>
      </p:sp>
    </p:spTree>
    <p:extLst>
      <p:ext uri="{BB962C8B-B14F-4D97-AF65-F5344CB8AC3E}">
        <p14:creationId xmlns:p14="http://schemas.microsoft.com/office/powerpoint/2010/main" val="3523283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7786" y="137786"/>
            <a:ext cx="6588691" cy="9619989"/>
          </a:xfrm>
          <a:prstGeom prst="rect">
            <a:avLst/>
          </a:prstGeom>
          <a:solidFill>
            <a:schemeClr val="bg1"/>
          </a:solidFill>
          <a:ln w="41275" cmpd="db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a:t>that the benefits of reading are more likely to be felt when reading takes place through free choice. The outcomes of reading will occur more often and more strongly if reading is enjoyable in the first instance.</a:t>
            </a:r>
            <a:endParaRPr lang="en-GB" dirty="0"/>
          </a:p>
        </p:txBody>
      </p:sp>
      <p:pic>
        <p:nvPicPr>
          <p:cNvPr id="1026" name="Picture 2" descr="Image result for reading"/>
          <p:cNvPicPr>
            <a:picLocks noChangeAspect="1" noChangeArrowheads="1"/>
          </p:cNvPicPr>
          <p:nvPr/>
        </p:nvPicPr>
        <p:blipFill>
          <a:blip r:embed="rId2">
            <a:extLst>
              <a:ext uri="{28A0092B-C50C-407E-A947-70E740481C1C}">
                <a14:useLocalDpi xmlns:a14="http://schemas.microsoft.com/office/drawing/2010/main" val="0"/>
              </a:ext>
            </a:extLst>
          </a:blip>
          <a:srcRect l="14035" r="14035"/>
          <a:stretch>
            <a:fillRect/>
          </a:stretch>
        </p:blipFill>
        <p:spPr bwMode="auto">
          <a:xfrm>
            <a:off x="582374" y="400833"/>
            <a:ext cx="1560722" cy="156966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 name="Rectangle 4"/>
          <p:cNvSpPr/>
          <p:nvPr/>
        </p:nvSpPr>
        <p:spPr>
          <a:xfrm>
            <a:off x="2143096" y="400833"/>
            <a:ext cx="3781715" cy="1569660"/>
          </a:xfrm>
          <a:prstGeom prst="rect">
            <a:avLst/>
          </a:prstGeom>
          <a:noFill/>
        </p:spPr>
        <p:txBody>
          <a:bodyPr wrap="square" lIns="91440" tIns="45720" rIns="91440" bIns="45720">
            <a:spAutoFit/>
          </a:bodyPr>
          <a:lstStyle/>
          <a:p>
            <a:pPr algn="ctr"/>
            <a:r>
              <a:rPr lang="en-US" sz="4800" b="1" cap="none" spc="0"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Reading in </a:t>
            </a:r>
          </a:p>
          <a:p>
            <a:pPr algn="ctr"/>
            <a:r>
              <a:rPr lang="en-US" sz="4800" b="1" cap="none" spc="0"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Year 6</a:t>
            </a:r>
            <a:endParaRPr lang="en-US" sz="48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04672" y="8956110"/>
            <a:ext cx="1267601" cy="64719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6" name="Rectangle 5"/>
          <p:cNvSpPr/>
          <p:nvPr/>
        </p:nvSpPr>
        <p:spPr>
          <a:xfrm>
            <a:off x="-1404481" y="6236315"/>
            <a:ext cx="10072492" cy="312073"/>
          </a:xfrm>
          <a:prstGeom prst="rect">
            <a:avLst/>
          </a:prstGeom>
        </p:spPr>
        <p:txBody>
          <a:bodyPr wrap="square">
            <a:spAutoFit/>
          </a:bodyPr>
          <a:lstStyle/>
          <a:p>
            <a:pPr>
              <a:lnSpc>
                <a:spcPct val="119000"/>
              </a:lnSpc>
              <a:spcAft>
                <a:spcPts val="600"/>
              </a:spcAft>
            </a:pPr>
            <a:r>
              <a:rPr lang="en-GB" sz="1200" kern="1400" dirty="0">
                <a:solidFill>
                  <a:srgbClr val="000000"/>
                </a:solidFill>
                <a:latin typeface="Calibri" panose="020F0502020204030204" pitchFamily="34" charset="0"/>
              </a:rPr>
              <a:t> </a:t>
            </a:r>
            <a:endParaRPr lang="en-GB" sz="1200" kern="1400" dirty="0">
              <a:ln>
                <a:noFill/>
              </a:ln>
              <a:solidFill>
                <a:srgbClr val="000000"/>
              </a:solidFill>
              <a:effectLst/>
              <a:latin typeface="Calibri" panose="020F0502020204030204" pitchFamily="34" charset="0"/>
            </a:endParaRPr>
          </a:p>
        </p:txBody>
      </p:sp>
      <p:sp>
        <p:nvSpPr>
          <p:cNvPr id="7" name="TextBox 6"/>
          <p:cNvSpPr txBox="1"/>
          <p:nvPr/>
        </p:nvSpPr>
        <p:spPr>
          <a:xfrm>
            <a:off x="313151" y="2242159"/>
            <a:ext cx="6259122" cy="7201972"/>
          </a:xfrm>
          <a:prstGeom prst="rect">
            <a:avLst/>
          </a:prstGeom>
          <a:noFill/>
        </p:spPr>
        <p:txBody>
          <a:bodyPr wrap="square" rtlCol="0">
            <a:spAutoFit/>
          </a:bodyPr>
          <a:lstStyle/>
          <a:p>
            <a:r>
              <a:rPr lang="en-GB" sz="1400" dirty="0" smtClean="0">
                <a:latin typeface="SassoonPrimaryInfant" pitchFamily="2" charset="0"/>
              </a:rPr>
              <a:t>Dear Parents and Carers,</a:t>
            </a:r>
          </a:p>
          <a:p>
            <a:endParaRPr lang="en-GB" sz="1400" dirty="0">
              <a:latin typeface="SassoonPrimaryInfant" pitchFamily="2" charset="0"/>
            </a:endParaRPr>
          </a:p>
          <a:p>
            <a:r>
              <a:rPr lang="en-GB" sz="1400" dirty="0" smtClean="0">
                <a:latin typeface="SassoonPrimaryInfant" pitchFamily="2" charset="0"/>
              </a:rPr>
              <a:t>Reading continues to be extremely important in Year 6, however you may notice a few differences to previous years.  We will continue to teach the children all of the skills that they need when reading, but we will also focus on reading for pleasure.  </a:t>
            </a:r>
          </a:p>
          <a:p>
            <a:endParaRPr lang="en-GB" sz="1400" dirty="0">
              <a:latin typeface="SassoonPrimaryInfant" pitchFamily="2" charset="0"/>
            </a:endParaRPr>
          </a:p>
          <a:p>
            <a:r>
              <a:rPr lang="en-GB" sz="1400" dirty="0" smtClean="0">
                <a:latin typeface="SassoonPrimaryInfant" pitchFamily="2" charset="0"/>
              </a:rPr>
              <a:t>We know that, as children get older, it is more important than ever that they enjoy reading.  Not only can this have a positive impact on their wellbeing, it also makes it more likely that reading will help them improve academically.</a:t>
            </a:r>
          </a:p>
          <a:p>
            <a:endParaRPr lang="en-GB" sz="1400" dirty="0">
              <a:latin typeface="SassoonPrimaryInfant" pitchFamily="2" charset="0"/>
            </a:endParaRPr>
          </a:p>
          <a:p>
            <a:r>
              <a:rPr lang="en-GB" sz="1400" dirty="0" smtClean="0">
                <a:latin typeface="SassoonPrimaryInfant" pitchFamily="2" charset="0"/>
              </a:rPr>
              <a:t>Please continue to encourage your children to read as often as possible at home. They can:</a:t>
            </a:r>
          </a:p>
          <a:p>
            <a:pPr marL="285750" indent="-285750">
              <a:buFont typeface="Arial" panose="020B0604020202020204" pitchFamily="34" charset="0"/>
              <a:buChar char="•"/>
            </a:pPr>
            <a:r>
              <a:rPr lang="en-GB" sz="1400" dirty="0" smtClean="0">
                <a:latin typeface="SassoonPrimaryInfant" pitchFamily="2" charset="0"/>
              </a:rPr>
              <a:t>Read to themselves</a:t>
            </a:r>
          </a:p>
          <a:p>
            <a:pPr marL="285750" indent="-285750">
              <a:buFont typeface="Arial" panose="020B0604020202020204" pitchFamily="34" charset="0"/>
              <a:buChar char="•"/>
            </a:pPr>
            <a:r>
              <a:rPr lang="en-GB" sz="1400" dirty="0" smtClean="0">
                <a:latin typeface="SassoonPrimaryInfant" pitchFamily="2" charset="0"/>
              </a:rPr>
              <a:t>Read to someone else</a:t>
            </a:r>
          </a:p>
          <a:p>
            <a:pPr marL="285750" indent="-285750">
              <a:buFont typeface="Arial" panose="020B0604020202020204" pitchFamily="34" charset="0"/>
              <a:buChar char="•"/>
            </a:pPr>
            <a:r>
              <a:rPr lang="en-GB" sz="1400" dirty="0" smtClean="0">
                <a:latin typeface="SassoonPrimaryInfant" pitchFamily="2" charset="0"/>
              </a:rPr>
              <a:t>Have someone read to them</a:t>
            </a:r>
          </a:p>
          <a:p>
            <a:pPr marL="285750" indent="-285750">
              <a:buFont typeface="Arial" panose="020B0604020202020204" pitchFamily="34" charset="0"/>
              <a:buChar char="•"/>
            </a:pPr>
            <a:r>
              <a:rPr lang="en-GB" sz="1400" dirty="0" smtClean="0">
                <a:latin typeface="SassoonPrimaryInfant" pitchFamily="2" charset="0"/>
              </a:rPr>
              <a:t>Read a book on a tablet or online</a:t>
            </a:r>
          </a:p>
          <a:p>
            <a:pPr marL="285750" indent="-285750">
              <a:buFont typeface="Arial" panose="020B0604020202020204" pitchFamily="34" charset="0"/>
              <a:buChar char="•"/>
            </a:pPr>
            <a:r>
              <a:rPr lang="en-GB" sz="1400" dirty="0" smtClean="0">
                <a:latin typeface="SassoonPrimaryInfant" pitchFamily="2" charset="0"/>
              </a:rPr>
              <a:t>Listen to an audiobook or to a book being read online.</a:t>
            </a:r>
          </a:p>
          <a:p>
            <a:pPr marL="285750" indent="-285750">
              <a:buFont typeface="Arial" panose="020B0604020202020204" pitchFamily="34" charset="0"/>
              <a:buChar char="•"/>
            </a:pPr>
            <a:endParaRPr lang="en-GB" sz="1400" dirty="0">
              <a:latin typeface="SassoonPrimaryInfant" pitchFamily="2" charset="0"/>
            </a:endParaRPr>
          </a:p>
          <a:p>
            <a:r>
              <a:rPr lang="en-GB" sz="1400" dirty="0" smtClean="0">
                <a:latin typeface="SassoonPrimaryInfant" pitchFamily="2" charset="0"/>
              </a:rPr>
              <a:t>We will encourage the children to read things what they would like to read.  However, we will continue to support them to choose books which are appropriate for them and will also challenge them to read books which they may not usually choose to read. </a:t>
            </a:r>
          </a:p>
          <a:p>
            <a:endParaRPr lang="en-GB" sz="1400" dirty="0">
              <a:latin typeface="SassoonPrimaryInfant" pitchFamily="2" charset="0"/>
            </a:endParaRPr>
          </a:p>
          <a:p>
            <a:r>
              <a:rPr lang="en-GB" sz="1400" dirty="0" smtClean="0">
                <a:latin typeface="SassoonPrimaryInfant" pitchFamily="2" charset="0"/>
              </a:rPr>
              <a:t>The Year 6 children will no longer use Accelerated Reader, but will be encouraged to use a website called Read Theory.  (Please see the attached letter.)  They will be able to access all of the books in school linked to Accelerated Reader, but will not be limited by book numbers provided by that system.</a:t>
            </a:r>
          </a:p>
          <a:p>
            <a:endParaRPr lang="en-GB" sz="1400" dirty="0">
              <a:latin typeface="SassoonPrimaryInfant" pitchFamily="2" charset="0"/>
            </a:endParaRPr>
          </a:p>
          <a:p>
            <a:r>
              <a:rPr lang="en-GB" sz="1400" dirty="0" smtClean="0">
                <a:latin typeface="SassoonPrimaryInfant" pitchFamily="2" charset="0"/>
              </a:rPr>
              <a:t>We hope that this information is helpful.  If you have any questions or would like to know more, please feel free to contact us.</a:t>
            </a:r>
          </a:p>
          <a:p>
            <a:endParaRPr lang="en-GB" sz="1400" dirty="0">
              <a:latin typeface="SassoonPrimaryInfant" pitchFamily="2" charset="0"/>
            </a:endParaRPr>
          </a:p>
          <a:p>
            <a:r>
              <a:rPr lang="en-GB" sz="1400" dirty="0" smtClean="0">
                <a:latin typeface="SassoonPrimaryInfant" pitchFamily="2" charset="0"/>
              </a:rPr>
              <a:t>Miss Bowling and Mrs Dimbleby</a:t>
            </a:r>
          </a:p>
          <a:p>
            <a:r>
              <a:rPr lang="en-GB" sz="1400" dirty="0" smtClean="0">
                <a:latin typeface="SassoonPrimaryInfant" pitchFamily="2" charset="0"/>
              </a:rPr>
              <a:t>Year 6 Class Teachers</a:t>
            </a:r>
          </a:p>
        </p:txBody>
      </p:sp>
    </p:spTree>
    <p:extLst>
      <p:ext uri="{BB962C8B-B14F-4D97-AF65-F5344CB8AC3E}">
        <p14:creationId xmlns:p14="http://schemas.microsoft.com/office/powerpoint/2010/main" val="312561549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110</TotalTime>
  <Words>337</Words>
  <Application>Microsoft Office PowerPoint</Application>
  <PresentationFormat>A4 Paper (210x297 mm)</PresentationFormat>
  <Paragraphs>25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SassoonPrimaryInfant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Emma Dimbleby</dc:creator>
  <cp:lastModifiedBy>Charlotte Bowling</cp:lastModifiedBy>
  <cp:revision>10</cp:revision>
  <dcterms:created xsi:type="dcterms:W3CDTF">2020-08-17T08:57:59Z</dcterms:created>
  <dcterms:modified xsi:type="dcterms:W3CDTF">2020-09-12T16:51:33Z</dcterms:modified>
</cp:coreProperties>
</file>