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29A"/>
    <a:srgbClr val="FF3399"/>
    <a:srgbClr val="7E542A"/>
    <a:srgbClr val="990000"/>
    <a:srgbClr val="996633"/>
    <a:srgbClr val="CCFF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2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50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67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23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29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65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23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91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49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33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372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02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A8BB2-DAAA-4DC2-B55A-5871DBB84A5A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300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13829" y="705089"/>
            <a:ext cx="2943325" cy="1659290"/>
          </a:xfrm>
          <a:prstGeom prst="rect">
            <a:avLst/>
          </a:prstGeom>
          <a:solidFill>
            <a:srgbClr val="FFFFFF"/>
          </a:solidFill>
          <a:ln w="3175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CRInfant" panose="02010503020300020003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CRInfant" panose="02010503020300020003" pitchFamily="2" charset="0"/>
            </a:endParaRPr>
          </a:p>
        </p:txBody>
      </p:sp>
      <p:pic>
        <p:nvPicPr>
          <p:cNvPr id="1029" name="Picture 5" descr="Image result for question mar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75956">
            <a:off x="2502058" y="150461"/>
            <a:ext cx="475567" cy="935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 rot="-742551">
            <a:off x="335693" y="247096"/>
            <a:ext cx="1933575" cy="915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 smtClean="0">
                <a:ln w="63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A729A"/>
                </a:solidFill>
                <a:effectLst>
                  <a:outerShdw dist="29783" dir="1514402" algn="ctr" rotWithShape="0">
                    <a:srgbClr val="000000">
                      <a:alpha val="50000"/>
                    </a:srgbClr>
                  </a:outerShdw>
                </a:effectLst>
                <a:latin typeface="SassoonCRInfant" panose="02010503020300020003" pitchFamily="2" charset="0"/>
              </a:rPr>
              <a:t>Engage</a:t>
            </a:r>
            <a:endParaRPr lang="en-GB" sz="3600" b="1" kern="10" spc="0" dirty="0">
              <a:ln w="6350">
                <a:solidFill>
                  <a:srgbClr val="000000"/>
                </a:solidFill>
                <a:round/>
                <a:headEnd/>
                <a:tailEnd/>
              </a:ln>
              <a:solidFill>
                <a:srgbClr val="3A729A"/>
              </a:solidFill>
              <a:effectLst>
                <a:outerShdw dist="29783" dir="1514402" algn="ctr" rotWithShape="0">
                  <a:srgbClr val="000000">
                    <a:alpha val="50000"/>
                  </a:srgbClr>
                </a:outerShdw>
              </a:effectLst>
              <a:latin typeface="SassoonCRInfant" panose="02010503020300020003" pitchFamily="2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516296" y="194852"/>
            <a:ext cx="5330333" cy="6551251"/>
          </a:xfrm>
          <a:prstGeom prst="rect">
            <a:avLst/>
          </a:prstGeom>
          <a:solidFill>
            <a:srgbClr val="FFFFFF"/>
          </a:solidFill>
          <a:ln w="3175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The children will learn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English: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* Narrative – </a:t>
            </a: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Planet Mars and 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The Mars Rover.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Non-Fiction </a:t>
            </a: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– Non-Chronological report on a Planet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Class </a:t>
            </a: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book – </a:t>
            </a: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Survival in Space – David Long 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SassoonPrimaryInfant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Science: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The solar system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The planets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Gravity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Phases of the Moon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History:</a:t>
            </a:r>
            <a:endParaRPr kumimoji="0" lang="en-GB" altLang="en-US" sz="1200" b="0" i="0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SassoonPrimaryInfant" pitchFamily="2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Isaac Newton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Galileo Galilei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The Space Race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u="sng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Art:</a:t>
            </a:r>
            <a:endParaRPr lang="en-GB" altLang="en-US" sz="1200" u="sng" dirty="0">
              <a:solidFill>
                <a:schemeClr val="bg2">
                  <a:lumMod val="50000"/>
                </a:schemeClr>
              </a:solidFill>
              <a:latin typeface="SassoonPrimaryInfant" pitchFamily="2" charset="0"/>
            </a:endParaRP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Space Art inspired by Peter Thorpe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Moon drawings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sng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SassoonCRInfant" panose="020105030203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Other areas of learning: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Maths: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* Factors and Prime Numbers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* Number – Multiplication (x) </a:t>
            </a:r>
            <a:endParaRPr lang="en-GB" altLang="en-US" sz="1200" dirty="0">
              <a:solidFill>
                <a:schemeClr val="bg2">
                  <a:lumMod val="50000"/>
                </a:schemeClr>
              </a:solidFill>
              <a:latin typeface="SassoonPrimaryInfant" pitchFamily="2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Number – Division (÷)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Perimeter and </a:t>
            </a: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Area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Square and Cub Numbers 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SassoonPrimaryInfant" pitchFamily="2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SassoonPrimaryInfant" pitchFamily="2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RE:</a:t>
            </a:r>
            <a:r>
              <a:rPr kumimoji="0" lang="en-GB" altLang="en-US" sz="1200" b="0" i="0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				</a:t>
            </a: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Music:</a:t>
            </a:r>
            <a:endParaRPr lang="en-GB" altLang="en-US" sz="1200" dirty="0">
              <a:solidFill>
                <a:schemeClr val="bg2">
                  <a:lumMod val="50000"/>
                </a:schemeClr>
              </a:solidFill>
              <a:latin typeface="SassoonPrimaryInfant" pitchFamily="2" charset="0"/>
            </a:endParaRPr>
          </a:p>
          <a:p>
            <a:pPr marL="171450" lvl="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How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and why do some people inspire others	Classroom </a:t>
            </a: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Jazz</a:t>
            </a:r>
          </a:p>
          <a:p>
            <a:pPr lvl="8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Fresh Prince of Bel-Air</a:t>
            </a:r>
            <a:endParaRPr kumimoji="0" lang="en-GB" altLang="en-US" sz="1200" b="0" i="0" u="none" strike="noStrike" cap="none" normalizeH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SassoonPrimaryInfant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u="sng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PSHE:</a:t>
            </a: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 		</a:t>
            </a:r>
            <a:r>
              <a:rPr lang="en-GB" altLang="en-US" sz="1200" u="sng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French:</a:t>
            </a: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			</a:t>
            </a:r>
            <a:endParaRPr lang="en-GB" altLang="en-US" sz="1200" dirty="0">
              <a:solidFill>
                <a:schemeClr val="bg2">
                  <a:lumMod val="50000"/>
                </a:schemeClr>
              </a:solidFill>
              <a:latin typeface="SassoonPrimaryInfant" pitchFamily="2" charset="0"/>
            </a:endParaRPr>
          </a:p>
          <a:p>
            <a:pPr marL="171450" lvl="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Celebrating Difference	</a:t>
            </a: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Body Parts.	</a:t>
            </a:r>
            <a:r>
              <a:rPr lang="en-GB" altLang="en-US" sz="1200" dirty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	</a:t>
            </a:r>
            <a:endParaRPr lang="en-GB" altLang="en-US" sz="1200" dirty="0" smtClean="0">
              <a:solidFill>
                <a:schemeClr val="bg2">
                  <a:lumMod val="50000"/>
                </a:schemeClr>
              </a:solidFill>
              <a:latin typeface="SassoonPrimaryInfant" pitchFamily="2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GB" altLang="en-US" sz="1200" b="0" i="0" u="sng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SassoonPrimaryInfant" pitchFamily="2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P.E</a:t>
            </a: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SassoonPrimaryInfant" pitchFamily="2" charset="0"/>
              </a:rPr>
              <a:t>.: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Netball		</a:t>
            </a:r>
            <a:r>
              <a:rPr lang="en-GB" altLang="en-US" sz="1200" u="sng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Computing</a:t>
            </a:r>
            <a:r>
              <a:rPr lang="en-GB" altLang="en-US" sz="1200" u="sng" dirty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:</a:t>
            </a:r>
            <a:endParaRPr lang="en-GB" altLang="en-US" sz="1200" dirty="0" smtClean="0">
              <a:solidFill>
                <a:schemeClr val="bg2">
                  <a:lumMod val="50000"/>
                </a:schemeClr>
              </a:solidFill>
              <a:latin typeface="SassoonPrimaryInfant" pitchFamily="2" charset="0"/>
            </a:endParaRP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Gymnastics </a:t>
            </a:r>
            <a:r>
              <a:rPr lang="en-GB" altLang="en-US" sz="1200" dirty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	</a:t>
            </a:r>
            <a:r>
              <a:rPr lang="en-GB" altLang="en-US" sz="1200" dirty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We are Cryptographers!</a:t>
            </a:r>
            <a:endParaRPr lang="en-GB" altLang="en-US" sz="1400" dirty="0">
              <a:solidFill>
                <a:schemeClr val="bg2">
                  <a:lumMod val="50000"/>
                </a:schemeClr>
              </a:solidFill>
              <a:latin typeface="SassoonPrimaryInfant" pitchFamily="2" charset="0"/>
            </a:endParaRP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SassoonPrimaryInfant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SassoonPrimaryInfant" pitchFamily="2" charset="0"/>
            </a:endParaRPr>
          </a:p>
        </p:txBody>
      </p:sp>
      <p:sp>
        <p:nvSpPr>
          <p:cNvPr id="8" name="WordArt 7"/>
          <p:cNvSpPr>
            <a:spLocks noChangeArrowheads="1" noChangeShapeType="1" noTextEdit="1"/>
          </p:cNvSpPr>
          <p:nvPr/>
        </p:nvSpPr>
        <p:spPr bwMode="auto">
          <a:xfrm rot="606894">
            <a:off x="8358761" y="279176"/>
            <a:ext cx="1581798" cy="109816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 smtClean="0">
                <a:ln w="63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A729A"/>
                </a:solidFill>
                <a:effectLst>
                  <a:outerShdw dist="29783" dir="1514402" algn="ctr" rotWithShape="0">
                    <a:srgbClr val="000000">
                      <a:alpha val="50000"/>
                    </a:srgbClr>
                  </a:outerShdw>
                </a:effectLst>
                <a:latin typeface="SassoonCRInfant" panose="02010503020300020003" pitchFamily="2" charset="0"/>
              </a:rPr>
              <a:t>Develop</a:t>
            </a:r>
            <a:r>
              <a:rPr lang="en-GB" sz="3600" b="1" kern="10" spc="0" dirty="0" smtClean="0">
                <a:ln w="63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3264D"/>
                </a:solidFill>
                <a:effectLst>
                  <a:outerShdw dist="29783" dir="1514402" algn="ctr" rotWithShape="0">
                    <a:srgbClr val="000000">
                      <a:alpha val="50000"/>
                    </a:srgbClr>
                  </a:outerShdw>
                </a:effectLst>
                <a:latin typeface="SassoonCRInfant" panose="02010503020300020003" pitchFamily="2" charset="0"/>
              </a:rPr>
              <a:t> </a:t>
            </a:r>
            <a:endParaRPr lang="en-GB" sz="3600" b="1" kern="10" spc="0" dirty="0">
              <a:ln w="6350">
                <a:solidFill>
                  <a:srgbClr val="000000"/>
                </a:solidFill>
                <a:round/>
                <a:headEnd/>
                <a:tailEnd/>
              </a:ln>
              <a:solidFill>
                <a:srgbClr val="73264D"/>
              </a:solidFill>
              <a:effectLst>
                <a:outerShdw dist="29783" dir="1514402" algn="ctr" rotWithShape="0">
                  <a:srgbClr val="000000">
                    <a:alpha val="50000"/>
                  </a:srgbClr>
                </a:outerShdw>
              </a:effectLst>
              <a:latin typeface="SassoonCRInfant" panose="02010503020300020003" pitchFamily="2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59126" y="2597696"/>
            <a:ext cx="3640137" cy="155629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63500" cmpd="thickThin" algn="ctr">
            <a:solidFill>
              <a:schemeClr val="accent3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 dirty="0" smtClean="0">
                <a:ln>
                  <a:noFill/>
                </a:ln>
                <a:solidFill>
                  <a:srgbClr val="3A729A"/>
                </a:solidFill>
                <a:effectLst/>
                <a:latin typeface="SassoonPrimaryInfant" pitchFamily="2" charset="0"/>
              </a:rPr>
              <a:t>Year 5 – Autumn</a:t>
            </a:r>
            <a:r>
              <a:rPr kumimoji="0" lang="en-GB" altLang="en-US" sz="3600" b="1" i="0" u="none" strike="noStrike" cap="none" normalizeH="0" dirty="0" smtClean="0">
                <a:ln>
                  <a:noFill/>
                </a:ln>
                <a:solidFill>
                  <a:srgbClr val="3A729A"/>
                </a:solidFill>
                <a:effectLst/>
                <a:latin typeface="SassoonPrimaryInfant" pitchFamily="2" charset="0"/>
              </a:rPr>
              <a:t> 2</a:t>
            </a:r>
            <a:endParaRPr kumimoji="0" lang="en-GB" altLang="en-US" sz="3600" b="1" i="0" u="none" strike="noStrike" cap="none" normalizeH="0" baseline="0" dirty="0" smtClean="0">
              <a:ln>
                <a:noFill/>
              </a:ln>
              <a:solidFill>
                <a:srgbClr val="3A729A"/>
              </a:solidFill>
              <a:effectLst/>
              <a:latin typeface="SassoonPrimaryInfant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800" b="1" i="0" u="none" strike="noStrike" cap="none" normalizeH="0" baseline="0" dirty="0" smtClean="0">
                <a:ln>
                  <a:noFill/>
                </a:ln>
                <a:solidFill>
                  <a:srgbClr val="3A729A"/>
                </a:solidFill>
                <a:effectLst/>
                <a:latin typeface="SassoonPrimaryInfant" pitchFamily="2" charset="0"/>
              </a:rPr>
              <a:t>Stargazers</a:t>
            </a:r>
            <a:endParaRPr kumimoji="0" lang="en-US" altLang="en-US" sz="1050" b="1" i="0" u="none" strike="noStrike" cap="none" normalizeH="0" baseline="0" dirty="0" smtClean="0">
              <a:ln>
                <a:noFill/>
              </a:ln>
              <a:solidFill>
                <a:srgbClr val="3A729A"/>
              </a:solidFill>
              <a:effectLst/>
              <a:latin typeface="SassoonPrimaryInfant" pitchFamily="2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53541" y="4481921"/>
            <a:ext cx="3263900" cy="2117824"/>
          </a:xfrm>
          <a:prstGeom prst="rect">
            <a:avLst/>
          </a:prstGeom>
          <a:solidFill>
            <a:srgbClr val="FFFFFF"/>
          </a:solidFill>
          <a:ln w="3175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1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We </a:t>
            </a:r>
            <a:r>
              <a:rPr lang="en-GB" sz="1100" dirty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will investigate our solar </a:t>
            </a:r>
            <a:r>
              <a:rPr lang="en-GB" sz="11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system in some detail, </a:t>
            </a:r>
            <a:r>
              <a:rPr lang="en-GB" sz="1100" dirty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looking first at the Sun, the Moon and the Planets. We will </a:t>
            </a:r>
            <a:r>
              <a:rPr lang="en-GB" sz="11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look at the order and size of the planets </a:t>
            </a:r>
            <a:r>
              <a:rPr lang="en-GB" sz="1100" dirty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in more </a:t>
            </a:r>
            <a:r>
              <a:rPr lang="en-GB" sz="11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detail, as well as </a:t>
            </a:r>
            <a:r>
              <a:rPr lang="en-GB" sz="1100" dirty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the forces at work </a:t>
            </a:r>
            <a:r>
              <a:rPr lang="en-GB" sz="11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in our Solar System by </a:t>
            </a:r>
            <a:r>
              <a:rPr lang="en-GB" sz="1100" dirty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conducting investigations into Gravity</a:t>
            </a:r>
            <a:r>
              <a:rPr lang="en-GB" sz="11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1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Art – Inspired by Peter Thorpe, we will be producing artwork in the style of this artist.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100" dirty="0" smtClean="0">
                <a:solidFill>
                  <a:schemeClr val="bg2">
                    <a:lumMod val="50000"/>
                  </a:schemeClr>
                </a:solidFill>
                <a:latin typeface="SassoonPrimaryInfant" pitchFamily="2" charset="0"/>
              </a:rPr>
              <a:t>History – We will be researching and creating reports on key historical figures (Galileo/Newton) and events (Space Race).</a:t>
            </a:r>
            <a:endParaRPr lang="en-GB" altLang="en-US" sz="1100" dirty="0">
              <a:solidFill>
                <a:schemeClr val="bg2">
                  <a:lumMod val="50000"/>
                </a:schemeClr>
              </a:solidFill>
              <a:latin typeface="SassoonPrimaryInfant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100" dirty="0" smtClean="0">
              <a:solidFill>
                <a:schemeClr val="bg2">
                  <a:lumMod val="50000"/>
                </a:schemeClr>
              </a:solidFill>
              <a:latin typeface="SassoonCRInfant" panose="02010503020300020003" pitchFamily="2" charset="0"/>
            </a:endParaRPr>
          </a:p>
        </p:txBody>
      </p:sp>
      <p:sp>
        <p:nvSpPr>
          <p:cNvPr id="16" name="WordArt 14"/>
          <p:cNvSpPr>
            <a:spLocks noChangeArrowheads="1" noChangeShapeType="1" noTextEdit="1"/>
          </p:cNvSpPr>
          <p:nvPr/>
        </p:nvSpPr>
        <p:spPr bwMode="auto">
          <a:xfrm>
            <a:off x="253541" y="6170799"/>
            <a:ext cx="1377461" cy="5753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 smtClean="0">
                <a:ln w="63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A729A"/>
                </a:solidFill>
                <a:effectLst>
                  <a:outerShdw dist="29783" dir="1514402" algn="ctr" rotWithShape="0">
                    <a:srgbClr val="000000">
                      <a:alpha val="50000"/>
                    </a:srgbClr>
                  </a:outerShdw>
                </a:effectLst>
                <a:latin typeface="SassoonCRInfant" panose="02010503020300020003" pitchFamily="2" charset="0"/>
              </a:rPr>
              <a:t>Express</a:t>
            </a:r>
            <a:endParaRPr lang="en-GB" sz="3600" b="1" kern="10" spc="0" dirty="0">
              <a:ln w="6350">
                <a:solidFill>
                  <a:srgbClr val="000000"/>
                </a:solidFill>
                <a:round/>
                <a:headEnd/>
                <a:tailEnd/>
              </a:ln>
              <a:solidFill>
                <a:srgbClr val="3A729A"/>
              </a:solidFill>
              <a:effectLst>
                <a:outerShdw dist="29783" dir="1514402" algn="ctr" rotWithShape="0">
                  <a:srgbClr val="000000">
                    <a:alpha val="50000"/>
                  </a:srgbClr>
                </a:outerShdw>
              </a:effectLst>
              <a:latin typeface="SassoonCRInfant" panose="02010503020300020003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607" y="6016619"/>
            <a:ext cx="653098" cy="7294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0578" y="1322168"/>
            <a:ext cx="2989082" cy="10422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2890" y="2396043"/>
            <a:ext cx="1701577" cy="11618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0234732">
            <a:off x="6954108" y="3766525"/>
            <a:ext cx="1026251" cy="101567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287068">
            <a:off x="8419291" y="3718567"/>
            <a:ext cx="1117026" cy="106280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7017" y="1166949"/>
            <a:ext cx="24558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Planet Investigation – Solar System Models!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4596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</TotalTime>
  <Words>207</Words>
  <Application>Microsoft Office PowerPoint</Application>
  <PresentationFormat>A4 Paper (210x297 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SassoonCRInfant</vt:lpstr>
      <vt:lpstr>SassoonPrimaryInfant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Dimbleby</dc:creator>
  <cp:lastModifiedBy>Megan Bates</cp:lastModifiedBy>
  <cp:revision>43</cp:revision>
  <dcterms:created xsi:type="dcterms:W3CDTF">2018-09-18T20:33:29Z</dcterms:created>
  <dcterms:modified xsi:type="dcterms:W3CDTF">2021-11-18T16:52:17Z</dcterms:modified>
</cp:coreProperties>
</file>