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50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67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23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290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654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23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919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494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339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372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023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A8BB2-DAAA-4DC2-B55A-5871DBB84A5A}" type="datetimeFigureOut">
              <a:rPr lang="en-GB" smtClean="0"/>
              <a:t>21/07/2023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7610A-7E42-4D42-A48F-D0CB413DB0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300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41888" y="714878"/>
            <a:ext cx="2943325" cy="1746249"/>
          </a:xfrm>
          <a:prstGeom prst="rect">
            <a:avLst/>
          </a:prstGeom>
          <a:solidFill>
            <a:srgbClr val="FFFFFF"/>
          </a:solidFill>
          <a:ln w="31750" algn="ctr">
            <a:solidFill>
              <a:srgbClr val="ED7D3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Year 3 Gods and Mortals WOW day!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>
              <a:solidFill>
                <a:srgbClr val="000000"/>
              </a:solidFill>
              <a:latin typeface="SassoonPrimaryInfant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 smtClean="0">
              <a:solidFill>
                <a:srgbClr val="000000"/>
              </a:solidFill>
              <a:latin typeface="SassoonPrimaryInfant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What 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light sources do you know?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Why do we use light for?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How do you think shadows are made?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 smtClean="0">
              <a:solidFill>
                <a:srgbClr val="000000"/>
              </a:solidFill>
              <a:latin typeface="SassoonPrimaryInfant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 smtClean="0">
              <a:solidFill>
                <a:srgbClr val="000000"/>
              </a:solidFill>
              <a:latin typeface="SassoonPrimaryInfant" pitchFamily="2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3452126" y="1247351"/>
            <a:ext cx="858915" cy="520700"/>
          </a:xfrm>
          <a:custGeom>
            <a:avLst/>
            <a:gdLst>
              <a:gd name="G0" fmla="+- 15457 0 0"/>
              <a:gd name="G1" fmla="+- 5914 0 0"/>
              <a:gd name="G2" fmla="+- 21600 0 5914"/>
              <a:gd name="G3" fmla="+- 10800 0 5914"/>
              <a:gd name="G4" fmla="+- 21600 0 15457"/>
              <a:gd name="G5" fmla="*/ G4 G3 10800"/>
              <a:gd name="G6" fmla="+- 21600 0 G5"/>
              <a:gd name="T0" fmla="*/ 15457 w 21600"/>
              <a:gd name="T1" fmla="*/ 0 h 21600"/>
              <a:gd name="T2" fmla="*/ 0 w 21600"/>
              <a:gd name="T3" fmla="*/ 10800 h 21600"/>
              <a:gd name="T4" fmla="*/ 15457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5457" y="0"/>
                </a:moveTo>
                <a:lnTo>
                  <a:pt x="15457" y="5914"/>
                </a:lnTo>
                <a:lnTo>
                  <a:pt x="3375" y="5914"/>
                </a:lnTo>
                <a:lnTo>
                  <a:pt x="3375" y="15686"/>
                </a:lnTo>
                <a:lnTo>
                  <a:pt x="15457" y="15686"/>
                </a:lnTo>
                <a:lnTo>
                  <a:pt x="15457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914"/>
                </a:moveTo>
                <a:lnTo>
                  <a:pt x="1350" y="15686"/>
                </a:lnTo>
                <a:lnTo>
                  <a:pt x="2700" y="15686"/>
                </a:lnTo>
                <a:lnTo>
                  <a:pt x="2700" y="5914"/>
                </a:lnTo>
                <a:close/>
              </a:path>
              <a:path w="21600" h="21600">
                <a:moveTo>
                  <a:pt x="0" y="5914"/>
                </a:moveTo>
                <a:lnTo>
                  <a:pt x="0" y="15686"/>
                </a:lnTo>
                <a:lnTo>
                  <a:pt x="675" y="15686"/>
                </a:lnTo>
                <a:lnTo>
                  <a:pt x="675" y="5914"/>
                </a:lnTo>
                <a:close/>
              </a:path>
            </a:pathLst>
          </a:custGeom>
          <a:solidFill>
            <a:srgbClr val="993366"/>
          </a:solidFill>
          <a:ln w="25400" algn="ctr">
            <a:solidFill>
              <a:srgbClr val="4D1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SassoonCRInfant" panose="02010503020300020003" pitchFamily="2" charset="0"/>
            </a:endParaRPr>
          </a:p>
        </p:txBody>
      </p:sp>
      <p:pic>
        <p:nvPicPr>
          <p:cNvPr id="1029" name="Picture 5" descr="Image result for question mar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575956">
            <a:off x="2869518" y="199191"/>
            <a:ext cx="568965" cy="111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 rot="-742551">
            <a:off x="216031" y="126480"/>
            <a:ext cx="1874058" cy="934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 smtClean="0">
                <a:ln w="63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29783" dir="1514402" algn="ctr" rotWithShape="0">
                    <a:srgbClr val="000000">
                      <a:alpha val="50000"/>
                    </a:srgbClr>
                  </a:outerShdw>
                </a:effectLst>
                <a:latin typeface="SassoonPrimaryInfant" pitchFamily="2" charset="0"/>
              </a:rPr>
              <a:t>Engage</a:t>
            </a:r>
            <a:endParaRPr lang="en-GB" sz="3600" b="1" kern="10" spc="0" dirty="0">
              <a:ln w="6350">
                <a:solidFill>
                  <a:srgbClr val="000000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29783" dir="1514402" algn="ctr" rotWithShape="0">
                  <a:srgbClr val="000000">
                    <a:alpha val="50000"/>
                  </a:srgb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4415245" y="180474"/>
            <a:ext cx="5330333" cy="6551251"/>
          </a:xfrm>
          <a:prstGeom prst="rect">
            <a:avLst/>
          </a:prstGeom>
          <a:solidFill>
            <a:srgbClr val="FFFFFF"/>
          </a:solidFill>
          <a:ln w="31750" algn="ctr">
            <a:solidFill>
              <a:srgbClr val="9933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The children will learn about: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effectLst/>
                <a:latin typeface="SassoonPrimaryInfant" pitchFamily="2" charset="0"/>
              </a:rPr>
              <a:t>English: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GB" altLang="en-US" sz="1200" b="0" i="0" u="none" strike="noStrike" cap="none" normalizeH="0" dirty="0" smtClean="0">
                <a:ln>
                  <a:noFill/>
                </a:ln>
                <a:effectLst/>
                <a:latin typeface="SassoonPrimaryInfant" pitchFamily="2" charset="0"/>
              </a:rPr>
              <a:t>We will 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effectLst/>
                <a:latin typeface="SassoonPrimaryInfant" pitchFamily="2" charset="0"/>
              </a:rPr>
              <a:t>reading Here </a:t>
            </a:r>
            <a:r>
              <a:rPr lang="en-GB" altLang="en-US" sz="1200" dirty="0" smtClean="0">
                <a:latin typeface="SassoonPrimaryInfant" pitchFamily="2" charset="0"/>
              </a:rPr>
              <a:t>We Are by Oliver Jeffers 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effectLst/>
                <a:latin typeface="SassoonPrimaryInfant" pitchFamily="2" charset="0"/>
              </a:rPr>
              <a:t>and </a:t>
            </a:r>
            <a:endParaRPr kumimoji="0" lang="en-GB" altLang="en-US" sz="1200" b="0" i="0" u="none" strike="noStrike" cap="none" normalizeH="0" dirty="0" smtClean="0">
              <a:ln>
                <a:noFill/>
              </a:ln>
              <a:effectLst/>
              <a:latin typeface="SassoonPrimaryInfant" pitchFamily="2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SassoonPrimaryInfant" pitchFamily="2" charset="0"/>
              </a:rPr>
              <a:t> 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    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doing lots of work around the story including news reports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SassoonPrimaryInfant" pitchFamily="2" charset="0"/>
              </a:rPr>
              <a:t> 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    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and story writing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.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We will exploring fables and writing our own one. </a:t>
            </a:r>
            <a:endParaRPr kumimoji="0" lang="en-GB" altLang="en-US" sz="1200" b="0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>
                <a:solidFill>
                  <a:srgbClr val="000000"/>
                </a:solidFill>
                <a:latin typeface="SassoonPrimaryInfant" pitchFamily="2" charset="0"/>
              </a:rPr>
              <a:t> 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We 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will be learning about different types of poetry and poetic devices.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200" u="sng" dirty="0" smtClean="0">
              <a:solidFill>
                <a:srgbClr val="000000"/>
              </a:solidFill>
              <a:latin typeface="SassoonPrimaryInfant" pitchFamily="2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u="sng" dirty="0" smtClean="0">
                <a:solidFill>
                  <a:srgbClr val="000000"/>
                </a:solidFill>
                <a:latin typeface="SassoonPrimaryInfant" pitchFamily="2" charset="0"/>
              </a:rPr>
              <a:t>Maths</a:t>
            </a:r>
            <a:r>
              <a:rPr lang="en-GB" altLang="en-US" sz="1200" u="sng" dirty="0">
                <a:solidFill>
                  <a:srgbClr val="000000"/>
                </a:solidFill>
                <a:latin typeface="SassoonPrimaryInfant" pitchFamily="2" charset="0"/>
              </a:rPr>
              <a:t>:</a:t>
            </a:r>
          </a:p>
          <a:p>
            <a:pPr marL="171450" lvl="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Place Value </a:t>
            </a:r>
          </a:p>
          <a:p>
            <a:pPr marL="171450" lvl="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Addition </a:t>
            </a:r>
            <a:r>
              <a:rPr lang="en-GB" altLang="en-US" sz="1200" dirty="0">
                <a:solidFill>
                  <a:srgbClr val="000000"/>
                </a:solidFill>
                <a:latin typeface="SassoonPrimaryInfant" pitchFamily="2" charset="0"/>
              </a:rPr>
              <a:t>and subtraction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Science: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* 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Light and Dark</a:t>
            </a:r>
            <a:endParaRPr kumimoji="0" lang="en-GB" altLang="en-US" sz="1200" b="0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marL="628650" lvl="1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Looking a light and dark and understanding how shadows are formed and how light is reflected.</a:t>
            </a:r>
            <a:endParaRPr kumimoji="0" lang="en-GB" altLang="en-US" sz="1200" b="0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GB" altLang="en-US" sz="1200" dirty="0">
              <a:solidFill>
                <a:srgbClr val="000000"/>
              </a:solidFill>
              <a:latin typeface="SassoonPrimaryInfant" pitchFamily="2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u="sng" dirty="0" smtClean="0">
                <a:solidFill>
                  <a:srgbClr val="000000"/>
                </a:solidFill>
                <a:latin typeface="SassoonPrimaryInfant" pitchFamily="2" charset="0"/>
              </a:rPr>
              <a:t>DT: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 smtClean="0">
                <a:latin typeface="SassoonPrimaryInfant" pitchFamily="2" charset="0"/>
              </a:rPr>
              <a:t> 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effectLst/>
                <a:latin typeface="SassoonPrimaryInfant" pitchFamily="2" charset="0"/>
              </a:rPr>
              <a:t>* Pneumatics</a:t>
            </a:r>
            <a:r>
              <a:rPr kumimoji="0" lang="en-GB" altLang="en-US" sz="1200" b="0" i="0" u="none" strike="noStrike" cap="none" normalizeH="0" dirty="0" smtClean="0">
                <a:ln>
                  <a:noFill/>
                </a:ln>
                <a:effectLst/>
                <a:latin typeface="SassoonPrimaryInfant" pitchFamily="2" charset="0"/>
              </a:rPr>
              <a:t> </a:t>
            </a:r>
          </a:p>
          <a:p>
            <a:pPr marL="685800" lvl="1" indent="-22860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GB" altLang="en-US" sz="1200" dirty="0" smtClean="0">
                <a:latin typeface="SassoonPrimaryInfant" pitchFamily="2" charset="0"/>
              </a:rPr>
              <a:t>We </a:t>
            </a:r>
            <a:r>
              <a:rPr lang="en-GB" altLang="en-US" sz="1200" dirty="0" smtClean="0">
                <a:latin typeface="SassoonPrimaryInfant" pitchFamily="2" charset="0"/>
              </a:rPr>
              <a:t>will be designing, making and evaluating </a:t>
            </a:r>
            <a:r>
              <a:rPr lang="en-GB" altLang="en-US" sz="1200" dirty="0" smtClean="0">
                <a:latin typeface="SassoonPrimaryInfant" pitchFamily="2" charset="0"/>
              </a:rPr>
              <a:t>an animal from our own fables using a pneumatic system. </a:t>
            </a:r>
            <a:endParaRPr kumimoji="0" lang="en-GB" altLang="en-US" sz="1200" b="1" i="0" u="sng" strike="noStrike" cap="none" normalizeH="0" baseline="0" dirty="0" smtClean="0">
              <a:ln>
                <a:noFill/>
              </a:ln>
              <a:effectLst/>
              <a:latin typeface="SassoonPrimaryInfant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1" i="0" u="sng" strike="noStrike" cap="none" normalizeH="0" baseline="0" dirty="0" smtClean="0">
                <a:ln>
                  <a:noFill/>
                </a:ln>
                <a:effectLst/>
                <a:latin typeface="SassoonPrimaryInfant" pitchFamily="2" charset="0"/>
              </a:rPr>
              <a:t>Other areas of learning: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RE:</a:t>
            </a:r>
            <a:r>
              <a:rPr kumimoji="0" lang="en-GB" altLang="en-US" sz="1200" b="0" i="0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			                     </a:t>
            </a: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Music:</a:t>
            </a:r>
            <a:endParaRPr lang="en-GB" altLang="en-US" sz="1200" dirty="0">
              <a:solidFill>
                <a:srgbClr val="000000"/>
              </a:solidFill>
              <a:latin typeface="SassoonPrimaryInfant" pitchFamily="2" charset="0"/>
            </a:endParaRPr>
          </a:p>
          <a:p>
            <a:pPr marL="171450" lvl="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GB" altLang="en-US" sz="12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Exploring what type of world Jesus wanted.</a:t>
            </a:r>
            <a:r>
              <a:rPr kumimoji="0" lang="en-GB" altLang="en-US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	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Glockenspiels – Stage 1 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>
                <a:solidFill>
                  <a:srgbClr val="000000"/>
                </a:solidFill>
                <a:latin typeface="SassoonPrimaryInfant" pitchFamily="2" charset="0"/>
              </a:rPr>
              <a:t> 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                                                      </a:t>
            </a:r>
            <a:endParaRPr kumimoji="0" lang="en-GB" altLang="en-US" sz="1200" b="0" i="0" u="none" strike="noStrike" cap="none" normalizeH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u="sng" dirty="0" smtClean="0">
                <a:solidFill>
                  <a:srgbClr val="000000"/>
                </a:solidFill>
                <a:latin typeface="SassoonPrimaryInfant" pitchFamily="2" charset="0"/>
              </a:rPr>
              <a:t>PSHE: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 			</a:t>
            </a:r>
            <a:endParaRPr lang="en-GB" altLang="en-US" sz="1200" dirty="0">
              <a:solidFill>
                <a:srgbClr val="000000"/>
              </a:solidFill>
              <a:latin typeface="SassoonPrimaryInfant" pitchFamily="2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Being Me in My </a:t>
            </a:r>
            <a:r>
              <a:rPr lang="en-GB" altLang="en-US" sz="1200" dirty="0">
                <a:solidFill>
                  <a:srgbClr val="000000"/>
                </a:solidFill>
                <a:latin typeface="SassoonPrimaryInfant" pitchFamily="2" charset="0"/>
              </a:rPr>
              <a:t>W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orld.</a:t>
            </a: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GB" altLang="en-US" sz="1200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SassoonPrimaryInfant" pitchFamily="2" charset="0"/>
              </a:rPr>
              <a:t>PE: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Gymnastics    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Fundamentals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altLang="en-US" sz="1200" dirty="0" smtClean="0">
              <a:solidFill>
                <a:srgbClr val="000000"/>
              </a:solidFill>
              <a:latin typeface="SassoonPrimaryInfant" pitchFamily="2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u="sng" dirty="0" smtClean="0">
                <a:solidFill>
                  <a:srgbClr val="000000"/>
                </a:solidFill>
                <a:latin typeface="SassoonPrimaryInfant" pitchFamily="2" charset="0"/>
              </a:rPr>
              <a:t>Computing: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 </a:t>
            </a:r>
          </a:p>
          <a:p>
            <a:pPr marL="171450" indent="-17145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We are programmers                                                    </a:t>
            </a:r>
            <a:endParaRPr kumimoji="0" lang="en-GB" altLang="en-US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SassoonPrimaryInfant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ssoonPrimaryInfant" pitchFamily="2" charset="0"/>
            </a:endParaRPr>
          </a:p>
        </p:txBody>
      </p:sp>
      <p:sp>
        <p:nvSpPr>
          <p:cNvPr id="8" name="WordArt 7"/>
          <p:cNvSpPr>
            <a:spLocks noChangeArrowheads="1" noChangeShapeType="1" noTextEdit="1"/>
          </p:cNvSpPr>
          <p:nvPr/>
        </p:nvSpPr>
        <p:spPr bwMode="auto">
          <a:xfrm rot="531826">
            <a:off x="7929467" y="1800857"/>
            <a:ext cx="1638314" cy="67464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 smtClean="0">
                <a:ln w="63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29783" dir="1514402" algn="ctr" rotWithShape="0">
                    <a:srgbClr val="000000">
                      <a:alpha val="50000"/>
                    </a:srgbClr>
                  </a:outerShdw>
                </a:effectLst>
                <a:latin typeface="SassoonPrimaryInfant" pitchFamily="2" charset="0"/>
              </a:rPr>
              <a:t>Develop </a:t>
            </a:r>
            <a:endParaRPr lang="en-GB" sz="3600" b="1" kern="10" spc="0" dirty="0">
              <a:ln w="6350">
                <a:solidFill>
                  <a:srgbClr val="000000"/>
                </a:solidFill>
                <a:round/>
                <a:headEnd/>
                <a:tailEnd/>
              </a:ln>
              <a:solidFill>
                <a:srgbClr val="7030A0"/>
              </a:solidFill>
              <a:effectLst>
                <a:outerShdw dist="29783" dir="1514402" algn="ctr" rotWithShape="0">
                  <a:srgbClr val="000000">
                    <a:alpha val="50000"/>
                  </a:srgb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59126" y="2597696"/>
            <a:ext cx="3640137" cy="1556293"/>
          </a:xfrm>
          <a:prstGeom prst="rect">
            <a:avLst/>
          </a:prstGeom>
          <a:solidFill>
            <a:srgbClr val="FFCCCC"/>
          </a:solidFill>
          <a:ln w="63500" cmpd="thickThin" algn="ctr">
            <a:solidFill>
              <a:srgbClr val="4D1933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36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SassoonPrimaryInfant" pitchFamily="2" charset="0"/>
              </a:rPr>
              <a:t>Year 3 – Autumn</a:t>
            </a:r>
            <a:r>
              <a:rPr kumimoji="0" lang="en-GB" altLang="en-US" sz="3600" b="1" i="0" u="none" strike="noStrike" cap="none" normalizeH="0" dirty="0" smtClean="0">
                <a:ln>
                  <a:noFill/>
                </a:ln>
                <a:solidFill>
                  <a:srgbClr val="993366"/>
                </a:solidFill>
                <a:effectLst/>
                <a:latin typeface="SassoonPrimaryInfant" pitchFamily="2" charset="0"/>
              </a:rPr>
              <a:t> 1</a:t>
            </a:r>
            <a:endParaRPr kumimoji="0" lang="en-GB" altLang="en-US" sz="3600" b="1" i="0" u="none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SassoonPrimaryInfant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800" b="1" dirty="0" smtClean="0">
                <a:solidFill>
                  <a:srgbClr val="993366"/>
                </a:solidFill>
                <a:latin typeface="SassoonPrimaryInfant" pitchFamily="2" charset="0"/>
              </a:rPr>
              <a:t>Gods and Mortals</a:t>
            </a:r>
            <a:endParaRPr kumimoji="0" lang="en-US" altLang="en-US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SassoonPrimaryInfant" pitchFamily="2" charset="0"/>
            </a:endParaRP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196017" y="4613901"/>
            <a:ext cx="3263900" cy="2117824"/>
          </a:xfrm>
          <a:prstGeom prst="rect">
            <a:avLst/>
          </a:prstGeom>
          <a:solidFill>
            <a:srgbClr val="FFFFFF"/>
          </a:solidFill>
          <a:ln w="31750" algn="ctr">
            <a:solidFill>
              <a:srgbClr val="99FF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Using </a:t>
            </a: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our own fables we will create an animal character using a pneumatic system.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>
              <a:solidFill>
                <a:srgbClr val="000000"/>
              </a:solidFill>
              <a:latin typeface="SassoonPrimaryInfant" pitchFamily="2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altLang="en-US" sz="1200" dirty="0" smtClean="0">
                <a:solidFill>
                  <a:srgbClr val="000000"/>
                </a:solidFill>
                <a:latin typeface="SassoonPrimaryInfant" pitchFamily="2" charset="0"/>
              </a:rPr>
              <a:t>We will </a:t>
            </a:r>
            <a:r>
              <a:rPr lang="en-GB" altLang="en-US" sz="1200" dirty="0">
                <a:solidFill>
                  <a:srgbClr val="000000"/>
                </a:solidFill>
                <a:latin typeface="SassoonCRInfant" panose="02010503020300020003" pitchFamily="2" charset="0"/>
              </a:rPr>
              <a:t>perform our own version of the </a:t>
            </a:r>
            <a:r>
              <a:rPr lang="en-GB" altLang="en-US" sz="1200" dirty="0" smtClean="0">
                <a:solidFill>
                  <a:srgbClr val="000000"/>
                </a:solidFill>
                <a:latin typeface="SassoonCRInfant" panose="02010503020300020003" pitchFamily="2" charset="0"/>
              </a:rPr>
              <a:t>Olympics inspired by the Greeks.</a:t>
            </a:r>
            <a:endParaRPr lang="en-GB" altLang="en-US" sz="1200" dirty="0">
              <a:solidFill>
                <a:srgbClr val="000000"/>
              </a:solidFill>
              <a:latin typeface="SassoonCRInfant" panose="02010503020300020003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200" dirty="0" smtClean="0">
              <a:solidFill>
                <a:srgbClr val="000000"/>
              </a:solidFill>
              <a:latin typeface="SassoonPrimaryInfant" pitchFamily="2" charset="0"/>
            </a:endParaRPr>
          </a:p>
        </p:txBody>
      </p:sp>
      <p:sp>
        <p:nvSpPr>
          <p:cNvPr id="15" name="AutoShape 13"/>
          <p:cNvSpPr>
            <a:spLocks noChangeArrowheads="1"/>
          </p:cNvSpPr>
          <p:nvPr/>
        </p:nvSpPr>
        <p:spPr bwMode="auto">
          <a:xfrm rot="10800000">
            <a:off x="3569547" y="4853007"/>
            <a:ext cx="767621" cy="550862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993366"/>
          </a:solidFill>
          <a:ln w="25400" algn="ctr">
            <a:solidFill>
              <a:srgbClr val="4D19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SassoonCRInfant" panose="02010503020300020003" pitchFamily="2" charset="0"/>
            </a:endParaRPr>
          </a:p>
        </p:txBody>
      </p:sp>
      <p:sp>
        <p:nvSpPr>
          <p:cNvPr id="16" name="WordArt 14"/>
          <p:cNvSpPr>
            <a:spLocks noChangeArrowheads="1" noChangeShapeType="1" noTextEdit="1"/>
          </p:cNvSpPr>
          <p:nvPr/>
        </p:nvSpPr>
        <p:spPr bwMode="auto">
          <a:xfrm>
            <a:off x="351279" y="5839096"/>
            <a:ext cx="1377461" cy="5753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en-GB" sz="3600" b="1" kern="10" spc="0" dirty="0" smtClean="0">
                <a:ln w="63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FF33"/>
                </a:solidFill>
                <a:effectLst>
                  <a:outerShdw dist="29783" dir="1514402" algn="ctr" rotWithShape="0">
                    <a:srgbClr val="000000">
                      <a:alpha val="50000"/>
                    </a:srgbClr>
                  </a:outerShdw>
                </a:effectLst>
                <a:latin typeface="SassoonPrimaryInfant" pitchFamily="2" charset="0"/>
              </a:rPr>
              <a:t>Express</a:t>
            </a:r>
            <a:endParaRPr lang="en-GB" sz="3600" b="1" kern="10" spc="0" dirty="0">
              <a:ln w="6350">
                <a:solidFill>
                  <a:srgbClr val="000000"/>
                </a:solidFill>
                <a:round/>
                <a:headEnd/>
                <a:tailEnd/>
              </a:ln>
              <a:solidFill>
                <a:srgbClr val="99FF33"/>
              </a:solidFill>
              <a:effectLst>
                <a:outerShdw dist="29783" dir="1514402" algn="ctr" rotWithShape="0">
                  <a:srgbClr val="000000">
                    <a:alpha val="50000"/>
                  </a:srgbClr>
                </a:outerShdw>
              </a:effectLst>
              <a:latin typeface="SassoonPrimaryInfant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0285" y="5754672"/>
            <a:ext cx="653098" cy="729484"/>
          </a:xfrm>
          <a:prstGeom prst="rect">
            <a:avLst/>
          </a:prstGeom>
        </p:spPr>
      </p:pic>
      <p:pic>
        <p:nvPicPr>
          <p:cNvPr id="19" name="Picture 2" descr="Free Ancient Greece Cliparts, Download Free Clip Art, Free Clip Art on  Clipart Librar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760" y="4839429"/>
            <a:ext cx="2386216" cy="1738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596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6268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2999</TotalTime>
  <Words>189</Words>
  <Application>Microsoft Office PowerPoint</Application>
  <PresentationFormat>A4 Paper (210x297 mm)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SassoonCRInfant</vt:lpstr>
      <vt:lpstr>SassoonPrimaryInfant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Dimbleby</dc:creator>
  <cp:lastModifiedBy>Ellie Muskett</cp:lastModifiedBy>
  <cp:revision>44</cp:revision>
  <dcterms:created xsi:type="dcterms:W3CDTF">2018-09-18T20:33:29Z</dcterms:created>
  <dcterms:modified xsi:type="dcterms:W3CDTF">2023-07-21T15:59:19Z</dcterms:modified>
</cp:coreProperties>
</file>